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56" r:id="rId4"/>
  </p:sldMasterIdLst>
  <p:sldIdLst>
    <p:sldId id="256" r:id="rId5"/>
    <p:sldId id="257" r:id="rId6"/>
    <p:sldId id="258" r:id="rId7"/>
    <p:sldId id="264" r:id="rId8"/>
    <p:sldId id="259" r:id="rId9"/>
    <p:sldId id="260" r:id="rId10"/>
    <p:sldId id="26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54"/>
  </p:normalViewPr>
  <p:slideViewPr>
    <p:cSldViewPr snapToGrid="0" snapToObjects="1">
      <p:cViewPr>
        <p:scale>
          <a:sx n="90" d="100"/>
          <a:sy n="90" d="100"/>
        </p:scale>
        <p:origin x="1432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7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EED578-BDD9-CA43-83A0-B8E5DC8931C1}" type="doc">
      <dgm:prSet loTypeId="urn:microsoft.com/office/officeart/2005/8/layout/lProcess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C7E1C8E3-B649-5D45-A153-468599C32E5D}">
      <dgm:prSet phldrT="[Texte]" custT="1"/>
      <dgm:spPr/>
      <dgm:t>
        <a:bodyPr/>
        <a:lstStyle/>
        <a:p>
          <a:r>
            <a:rPr lang="fr-FR" sz="1600" b="1" dirty="0" smtClean="0">
              <a:latin typeface="Arial" charset="0"/>
              <a:ea typeface="Arial" charset="0"/>
              <a:cs typeface="Arial" charset="0"/>
            </a:rPr>
            <a:t>Obligatoire</a:t>
          </a:r>
        </a:p>
        <a:p>
          <a:r>
            <a:rPr lang="fr-FR" sz="1600" b="1" dirty="0" smtClean="0">
              <a:latin typeface="Arial" charset="0"/>
              <a:ea typeface="Arial" charset="0"/>
              <a:cs typeface="Arial" charset="0"/>
            </a:rPr>
            <a:t>(1 action dans chacune de ces 3</a:t>
          </a:r>
          <a:r>
            <a:rPr lang="fr-FR" sz="1600" b="1" baseline="0" dirty="0" smtClean="0">
              <a:latin typeface="Arial" charset="0"/>
              <a:ea typeface="Arial" charset="0"/>
              <a:cs typeface="Arial" charset="0"/>
            </a:rPr>
            <a:t> briques)</a:t>
          </a:r>
          <a:endParaRPr lang="fr-FR" sz="1600" b="1" dirty="0">
            <a:latin typeface="Arial" charset="0"/>
            <a:ea typeface="Arial" charset="0"/>
            <a:cs typeface="Arial" charset="0"/>
          </a:endParaRPr>
        </a:p>
      </dgm:t>
    </dgm:pt>
    <dgm:pt modelId="{87333A37-1BD2-B149-A97F-084654ECC618}" type="parTrans" cxnId="{A08E48D9-7F63-CF4C-8FA5-FE25ABB2351A}">
      <dgm:prSet/>
      <dgm:spPr/>
      <dgm:t>
        <a:bodyPr/>
        <a:lstStyle/>
        <a:p>
          <a:endParaRPr lang="fr-FR"/>
        </a:p>
      </dgm:t>
    </dgm:pt>
    <dgm:pt modelId="{C9330FDF-59EE-C741-B4F2-E7AF0429A3FE}" type="sibTrans" cxnId="{A08E48D9-7F63-CF4C-8FA5-FE25ABB2351A}">
      <dgm:prSet/>
      <dgm:spPr/>
      <dgm:t>
        <a:bodyPr/>
        <a:lstStyle/>
        <a:p>
          <a:endParaRPr lang="fr-FR"/>
        </a:p>
      </dgm:t>
    </dgm:pt>
    <dgm:pt modelId="{AA7FE1EF-E71F-3F45-8274-5D4258EFAC3A}">
      <dgm:prSet phldrT="[Texte]" custT="1"/>
      <dgm:spPr/>
      <dgm:t>
        <a:bodyPr/>
        <a:lstStyle/>
        <a:p>
          <a:r>
            <a:rPr lang="fr-FR" sz="1400" b="1" dirty="0" smtClean="0">
              <a:latin typeface="Arial" charset="0"/>
              <a:ea typeface="Arial" charset="0"/>
              <a:cs typeface="Arial" charset="0"/>
            </a:rPr>
            <a:t>TRAVAIL EN EQUIPE</a:t>
          </a:r>
        </a:p>
        <a:p>
          <a:r>
            <a:rPr lang="fr-FR" sz="1400" dirty="0" smtClean="0">
              <a:latin typeface="Arial" charset="0"/>
              <a:ea typeface="Arial" charset="0"/>
              <a:cs typeface="Arial" charset="0"/>
            </a:rPr>
            <a:t>-Objectifs partagés</a:t>
          </a:r>
        </a:p>
        <a:p>
          <a:r>
            <a:rPr lang="fr-FR" sz="1400" dirty="0" smtClean="0">
              <a:latin typeface="Arial" charset="0"/>
              <a:ea typeface="Arial" charset="0"/>
              <a:cs typeface="Arial" charset="0"/>
            </a:rPr>
            <a:t>-Communication (</a:t>
          </a:r>
          <a:r>
            <a:rPr lang="fr-FR" sz="1400" dirty="0" err="1" smtClean="0">
              <a:latin typeface="Arial" charset="0"/>
              <a:ea typeface="Arial" charset="0"/>
              <a:cs typeface="Arial" charset="0"/>
            </a:rPr>
            <a:t>CLs</a:t>
          </a:r>
          <a:r>
            <a:rPr lang="fr-FR" sz="1400" dirty="0" smtClean="0">
              <a:latin typeface="Arial" charset="0"/>
              <a:ea typeface="Arial" charset="0"/>
              <a:cs typeface="Arial" charset="0"/>
            </a:rPr>
            <a:t>)</a:t>
          </a:r>
        </a:p>
        <a:p>
          <a:r>
            <a:rPr lang="fr-FR" sz="1400" dirty="0" smtClean="0">
              <a:latin typeface="Arial" charset="0"/>
              <a:ea typeface="Arial" charset="0"/>
              <a:cs typeface="Arial" charset="0"/>
            </a:rPr>
            <a:t>-Collaboration</a:t>
          </a:r>
          <a:r>
            <a:rPr lang="fr-FR" sz="1400" baseline="0" dirty="0" smtClean="0">
              <a:latin typeface="Arial" charset="0"/>
              <a:ea typeface="Arial" charset="0"/>
              <a:cs typeface="Arial" charset="0"/>
            </a:rPr>
            <a:t> (protocoles)</a:t>
          </a:r>
        </a:p>
        <a:p>
          <a:r>
            <a:rPr lang="fr-FR" sz="1400" baseline="0" dirty="0" smtClean="0">
              <a:latin typeface="Arial" charset="0"/>
              <a:ea typeface="Arial" charset="0"/>
              <a:cs typeface="Arial" charset="0"/>
            </a:rPr>
            <a:t>-Facteurs humains</a:t>
          </a:r>
          <a:r>
            <a:rPr lang="fr-FR" sz="1400" dirty="0" smtClean="0">
              <a:latin typeface="Arial" charset="0"/>
              <a:ea typeface="Arial" charset="0"/>
              <a:cs typeface="Arial" charset="0"/>
            </a:rPr>
            <a:t> </a:t>
          </a:r>
        </a:p>
      </dgm:t>
    </dgm:pt>
    <dgm:pt modelId="{DCC4581B-1CE0-A94C-984B-0457C6540DD9}" type="parTrans" cxnId="{2D840D8D-5371-FE43-A438-5486B16E9E61}">
      <dgm:prSet/>
      <dgm:spPr/>
      <dgm:t>
        <a:bodyPr/>
        <a:lstStyle/>
        <a:p>
          <a:endParaRPr lang="fr-FR"/>
        </a:p>
      </dgm:t>
    </dgm:pt>
    <dgm:pt modelId="{476BFF80-A7E0-194E-8851-FE4611E39B17}" type="sibTrans" cxnId="{2D840D8D-5371-FE43-A438-5486B16E9E61}">
      <dgm:prSet/>
      <dgm:spPr/>
      <dgm:t>
        <a:bodyPr/>
        <a:lstStyle/>
        <a:p>
          <a:endParaRPr lang="fr-FR"/>
        </a:p>
      </dgm:t>
    </dgm:pt>
    <dgm:pt modelId="{0481AA24-D403-6B47-A100-5434FE949036}">
      <dgm:prSet phldrT="[Texte]" custT="1"/>
      <dgm:spPr/>
      <dgm:t>
        <a:bodyPr/>
        <a:lstStyle/>
        <a:p>
          <a:r>
            <a:rPr lang="fr-FR" sz="1400" b="1" dirty="0" smtClean="0">
              <a:latin typeface="Arial" charset="0"/>
              <a:ea typeface="Arial" charset="0"/>
              <a:cs typeface="Arial" charset="0"/>
            </a:rPr>
            <a:t>AMELIORATION</a:t>
          </a:r>
          <a:r>
            <a:rPr lang="fr-FR" sz="1400" b="1" baseline="0" dirty="0" smtClean="0">
              <a:latin typeface="Arial" charset="0"/>
              <a:ea typeface="Arial" charset="0"/>
              <a:cs typeface="Arial" charset="0"/>
            </a:rPr>
            <a:t> DES PRATIQUES </a:t>
          </a:r>
        </a:p>
        <a:p>
          <a:r>
            <a:rPr lang="fr-FR" sz="1400" baseline="0" dirty="0" smtClean="0">
              <a:latin typeface="Arial" charset="0"/>
              <a:ea typeface="Arial" charset="0"/>
              <a:cs typeface="Arial" charset="0"/>
            </a:rPr>
            <a:t>-Formation / </a:t>
          </a:r>
          <a:r>
            <a:rPr lang="fr-FR" sz="1400" baseline="0" dirty="0" smtClean="0">
              <a:latin typeface="Arial" charset="0"/>
              <a:ea typeface="Arial" charset="0"/>
              <a:cs typeface="Arial" charset="0"/>
            </a:rPr>
            <a:t>DPC (12h en 4 ans/médecin)</a:t>
          </a:r>
          <a:endParaRPr lang="fr-FR" sz="1400" baseline="0" dirty="0" smtClean="0">
            <a:latin typeface="Arial" charset="0"/>
            <a:ea typeface="Arial" charset="0"/>
            <a:cs typeface="Arial" charset="0"/>
          </a:endParaRPr>
        </a:p>
        <a:p>
          <a:r>
            <a:rPr lang="fr-FR" sz="1400" baseline="0" dirty="0" smtClean="0">
              <a:latin typeface="Arial" charset="0"/>
              <a:ea typeface="Arial" charset="0"/>
              <a:cs typeface="Arial" charset="0"/>
            </a:rPr>
            <a:t>-</a:t>
          </a:r>
          <a:r>
            <a:rPr lang="fr-FR" sz="1400" baseline="0" dirty="0" err="1" smtClean="0">
              <a:latin typeface="Arial" charset="0"/>
              <a:ea typeface="Arial" charset="0"/>
              <a:cs typeface="Arial" charset="0"/>
            </a:rPr>
            <a:t>Protocolisation</a:t>
          </a:r>
          <a:endParaRPr lang="fr-FR" sz="1400" baseline="0" dirty="0" smtClean="0">
            <a:latin typeface="Arial" charset="0"/>
            <a:ea typeface="Arial" charset="0"/>
            <a:cs typeface="Arial" charset="0"/>
          </a:endParaRPr>
        </a:p>
        <a:p>
          <a:r>
            <a:rPr lang="fr-FR" sz="1400" baseline="0" dirty="0" smtClean="0">
              <a:latin typeface="Arial" charset="0"/>
              <a:ea typeface="Arial" charset="0"/>
              <a:cs typeface="Arial" charset="0"/>
            </a:rPr>
            <a:t>-Recommandations</a:t>
          </a:r>
        </a:p>
        <a:p>
          <a:r>
            <a:rPr lang="fr-FR" sz="1400" baseline="0" dirty="0" smtClean="0">
              <a:latin typeface="Arial" charset="0"/>
              <a:ea typeface="Arial" charset="0"/>
              <a:cs typeface="Arial" charset="0"/>
            </a:rPr>
            <a:t>-RCP</a:t>
          </a:r>
        </a:p>
        <a:p>
          <a:r>
            <a:rPr lang="fr-FR" sz="1400" baseline="0" dirty="0" smtClean="0">
              <a:latin typeface="Arial" charset="0"/>
              <a:ea typeface="Arial" charset="0"/>
              <a:cs typeface="Arial" charset="0"/>
            </a:rPr>
            <a:t>-EPP, Registres, Indicateurs</a:t>
          </a:r>
        </a:p>
        <a:p>
          <a:r>
            <a:rPr lang="fr-FR" sz="1400" baseline="0" dirty="0" smtClean="0">
              <a:latin typeface="Arial" charset="0"/>
              <a:ea typeface="Arial" charset="0"/>
              <a:cs typeface="Arial" charset="0"/>
            </a:rPr>
            <a:t>-Pertinence</a:t>
          </a:r>
        </a:p>
        <a:p>
          <a:r>
            <a:rPr lang="fr-FR" sz="1400" baseline="0" dirty="0" smtClean="0">
              <a:latin typeface="Arial" charset="0"/>
              <a:ea typeface="Arial" charset="0"/>
              <a:cs typeface="Arial" charset="0"/>
            </a:rPr>
            <a:t>-Articles scientifiques, recherche clinique </a:t>
          </a:r>
          <a:endParaRPr lang="fr-FR" sz="1400" dirty="0">
            <a:latin typeface="Arial" charset="0"/>
            <a:ea typeface="Arial" charset="0"/>
            <a:cs typeface="Arial" charset="0"/>
          </a:endParaRPr>
        </a:p>
      </dgm:t>
    </dgm:pt>
    <dgm:pt modelId="{E4019B6C-EB7B-B345-BC3E-09D4562F96B8}" type="parTrans" cxnId="{C670D701-6576-2A49-9EDB-D2FC5518DBE1}">
      <dgm:prSet/>
      <dgm:spPr/>
      <dgm:t>
        <a:bodyPr/>
        <a:lstStyle/>
        <a:p>
          <a:endParaRPr lang="fr-FR"/>
        </a:p>
      </dgm:t>
    </dgm:pt>
    <dgm:pt modelId="{5368F981-8E1B-114B-A9CE-B0EE8730479B}" type="sibTrans" cxnId="{C670D701-6576-2A49-9EDB-D2FC5518DBE1}">
      <dgm:prSet/>
      <dgm:spPr/>
      <dgm:t>
        <a:bodyPr/>
        <a:lstStyle/>
        <a:p>
          <a:endParaRPr lang="fr-FR"/>
        </a:p>
      </dgm:t>
    </dgm:pt>
    <dgm:pt modelId="{626BC91D-3446-104C-A4A1-93255853B4CC}">
      <dgm:prSet phldrT="[Texte]" custT="1"/>
      <dgm:spPr/>
      <dgm:t>
        <a:bodyPr/>
        <a:lstStyle/>
        <a:p>
          <a:r>
            <a:rPr lang="fr-FR" sz="1600" b="1" dirty="0" smtClean="0">
              <a:latin typeface="Arial" charset="0"/>
              <a:ea typeface="Arial" charset="0"/>
              <a:cs typeface="Arial" charset="0"/>
            </a:rPr>
            <a:t>Optionnel</a:t>
          </a:r>
        </a:p>
        <a:p>
          <a:r>
            <a:rPr lang="fr-FR" sz="1600" b="1" dirty="0" smtClean="0">
              <a:latin typeface="Arial" charset="0"/>
              <a:ea typeface="Arial" charset="0"/>
              <a:cs typeface="Arial" charset="0"/>
            </a:rPr>
            <a:t>Si possible une au choix</a:t>
          </a:r>
          <a:endParaRPr lang="fr-FR" sz="1600" b="1" dirty="0">
            <a:latin typeface="Arial" charset="0"/>
            <a:ea typeface="Arial" charset="0"/>
            <a:cs typeface="Arial" charset="0"/>
          </a:endParaRPr>
        </a:p>
      </dgm:t>
    </dgm:pt>
    <dgm:pt modelId="{B9FE5C87-8356-9A43-96C9-A4D86A11D667}" type="parTrans" cxnId="{0FA09C10-8FAC-F742-9088-FCB6212F3CF0}">
      <dgm:prSet/>
      <dgm:spPr/>
      <dgm:t>
        <a:bodyPr/>
        <a:lstStyle/>
        <a:p>
          <a:endParaRPr lang="fr-FR"/>
        </a:p>
      </dgm:t>
    </dgm:pt>
    <dgm:pt modelId="{4BA0620C-B868-144A-8A19-5972A13A6D70}" type="sibTrans" cxnId="{0FA09C10-8FAC-F742-9088-FCB6212F3CF0}">
      <dgm:prSet/>
      <dgm:spPr/>
      <dgm:t>
        <a:bodyPr/>
        <a:lstStyle/>
        <a:p>
          <a:endParaRPr lang="fr-FR"/>
        </a:p>
      </dgm:t>
    </dgm:pt>
    <dgm:pt modelId="{73D108BC-0585-F046-9813-30D0288009FC}">
      <dgm:prSet phldrT="[Texte]" custT="1"/>
      <dgm:spPr/>
      <dgm:t>
        <a:bodyPr/>
        <a:lstStyle/>
        <a:p>
          <a:endParaRPr lang="fr-FR" sz="1400" b="1" dirty="0" smtClean="0">
            <a:latin typeface="Arial" charset="0"/>
            <a:ea typeface="Arial" charset="0"/>
            <a:cs typeface="Arial" charset="0"/>
          </a:endParaRPr>
        </a:p>
        <a:p>
          <a:r>
            <a:rPr lang="fr-FR" sz="1400" b="1" dirty="0" smtClean="0">
              <a:latin typeface="Arial" charset="0"/>
              <a:ea typeface="Arial" charset="0"/>
              <a:cs typeface="Arial" charset="0"/>
            </a:rPr>
            <a:t>RELATION</a:t>
          </a:r>
          <a:r>
            <a:rPr lang="fr-FR" sz="1400" b="1" baseline="0" dirty="0" smtClean="0">
              <a:latin typeface="Arial" charset="0"/>
              <a:ea typeface="Arial" charset="0"/>
              <a:cs typeface="Arial" charset="0"/>
            </a:rPr>
            <a:t> AVEC LE PATIENT</a:t>
          </a:r>
        </a:p>
        <a:p>
          <a:r>
            <a:rPr lang="fr-FR" sz="1200" baseline="0" dirty="0" smtClean="0">
              <a:latin typeface="Arial" charset="0"/>
              <a:ea typeface="Arial" charset="0"/>
              <a:cs typeface="Arial" charset="0"/>
            </a:rPr>
            <a:t>-</a:t>
          </a:r>
          <a:r>
            <a:rPr lang="fr-FR" sz="1400" baseline="0" dirty="0" smtClean="0">
              <a:latin typeface="Arial" charset="0"/>
              <a:ea typeface="Arial" charset="0"/>
              <a:cs typeface="Arial" charset="0"/>
            </a:rPr>
            <a:t>Mesure de satisfaction des patients</a:t>
          </a:r>
        </a:p>
        <a:p>
          <a:r>
            <a:rPr lang="fr-FR" sz="1400" baseline="0" dirty="0" smtClean="0">
              <a:latin typeface="Arial" charset="0"/>
              <a:ea typeface="Arial" charset="0"/>
              <a:cs typeface="Arial" charset="0"/>
            </a:rPr>
            <a:t>-Evaluation (objective / subjective) de l’évaluation patient </a:t>
          </a:r>
          <a:r>
            <a:rPr lang="fr-FR" sz="1400" baseline="0" dirty="0" err="1" smtClean="0">
              <a:latin typeface="Arial" charset="0"/>
              <a:ea typeface="Arial" charset="0"/>
              <a:cs typeface="Arial" charset="0"/>
            </a:rPr>
            <a:t>PREM’s</a:t>
          </a:r>
          <a:endParaRPr lang="fr-FR" sz="1400" baseline="0" dirty="0" smtClean="0">
            <a:latin typeface="Arial" charset="0"/>
            <a:ea typeface="Arial" charset="0"/>
            <a:cs typeface="Arial" charset="0"/>
          </a:endParaRPr>
        </a:p>
        <a:p>
          <a:endParaRPr lang="fr-FR" sz="2000" baseline="0" dirty="0" smtClean="0"/>
        </a:p>
        <a:p>
          <a:endParaRPr lang="fr-FR" sz="3000" dirty="0"/>
        </a:p>
      </dgm:t>
    </dgm:pt>
    <dgm:pt modelId="{6557650D-C18B-BB40-BAE9-13AF30C15254}" type="parTrans" cxnId="{683F270F-1FBC-2946-9C3B-D79DD7A3F0EA}">
      <dgm:prSet/>
      <dgm:spPr/>
      <dgm:t>
        <a:bodyPr/>
        <a:lstStyle/>
        <a:p>
          <a:endParaRPr lang="fr-FR"/>
        </a:p>
      </dgm:t>
    </dgm:pt>
    <dgm:pt modelId="{DEC3C9A1-C75F-824F-AE62-62066AEA37F7}" type="sibTrans" cxnId="{683F270F-1FBC-2946-9C3B-D79DD7A3F0EA}">
      <dgm:prSet/>
      <dgm:spPr/>
      <dgm:t>
        <a:bodyPr/>
        <a:lstStyle/>
        <a:p>
          <a:endParaRPr lang="fr-FR"/>
        </a:p>
      </dgm:t>
    </dgm:pt>
    <dgm:pt modelId="{1AE6CE3B-9882-7F43-A716-2E74478499D2}">
      <dgm:prSet phldrT="[Texte]" custT="1"/>
      <dgm:spPr/>
      <dgm:t>
        <a:bodyPr/>
        <a:lstStyle/>
        <a:p>
          <a:r>
            <a:rPr lang="fr-FR" sz="1400" b="1" dirty="0" smtClean="0">
              <a:latin typeface="Arial" charset="0"/>
              <a:ea typeface="Arial" charset="0"/>
              <a:cs typeface="Arial" charset="0"/>
            </a:rPr>
            <a:t>SANTE</a:t>
          </a:r>
          <a:r>
            <a:rPr lang="fr-FR" sz="1400" b="1" baseline="0" dirty="0" smtClean="0">
              <a:latin typeface="Arial" charset="0"/>
              <a:ea typeface="Arial" charset="0"/>
              <a:cs typeface="Arial" charset="0"/>
            </a:rPr>
            <a:t> DU PROFESSIONNEL</a:t>
          </a:r>
        </a:p>
        <a:p>
          <a:r>
            <a:rPr lang="fr-FR" sz="1400" baseline="0" dirty="0" smtClean="0">
              <a:latin typeface="Arial" charset="0"/>
              <a:ea typeface="Arial" charset="0"/>
              <a:cs typeface="Arial" charset="0"/>
            </a:rPr>
            <a:t>-Questionnaire QVT, indicateurs</a:t>
          </a:r>
        </a:p>
        <a:p>
          <a:r>
            <a:rPr lang="fr-FR" sz="1400" baseline="0" dirty="0" smtClean="0">
              <a:latin typeface="Arial" charset="0"/>
              <a:ea typeface="Arial" charset="0"/>
              <a:cs typeface="Arial" charset="0"/>
            </a:rPr>
            <a:t>-</a:t>
          </a:r>
          <a:r>
            <a:rPr lang="fr-FR" sz="1400" baseline="0" dirty="0" err="1" smtClean="0">
              <a:latin typeface="Arial" charset="0"/>
              <a:ea typeface="Arial" charset="0"/>
              <a:cs typeface="Arial" charset="0"/>
            </a:rPr>
            <a:t>Auto-tests</a:t>
          </a:r>
          <a:r>
            <a:rPr lang="fr-FR" sz="1400" baseline="0" dirty="0" smtClean="0">
              <a:latin typeface="Arial" charset="0"/>
              <a:ea typeface="Arial" charset="0"/>
              <a:cs typeface="Arial" charset="0"/>
            </a:rPr>
            <a:t> SMART</a:t>
          </a:r>
        </a:p>
        <a:p>
          <a:r>
            <a:rPr lang="fr-FR" sz="1400" baseline="0" dirty="0" smtClean="0">
              <a:latin typeface="Arial" charset="0"/>
              <a:ea typeface="Arial" charset="0"/>
              <a:cs typeface="Arial" charset="0"/>
            </a:rPr>
            <a:t>-Campagne DIS DOC T’AS TON DOC</a:t>
          </a:r>
        </a:p>
        <a:p>
          <a:endParaRPr lang="fr-FR" sz="700" dirty="0"/>
        </a:p>
      </dgm:t>
    </dgm:pt>
    <dgm:pt modelId="{D0335FA2-C15A-8A4D-896B-96313E455856}" type="parTrans" cxnId="{279E9D03-E2D7-6F44-B38A-C2E79223CC94}">
      <dgm:prSet/>
      <dgm:spPr/>
      <dgm:t>
        <a:bodyPr/>
        <a:lstStyle/>
        <a:p>
          <a:endParaRPr lang="fr-FR"/>
        </a:p>
      </dgm:t>
    </dgm:pt>
    <dgm:pt modelId="{6C919DE7-552C-4E4F-AB0E-B7AB840ADC88}" type="sibTrans" cxnId="{279E9D03-E2D7-6F44-B38A-C2E79223CC94}">
      <dgm:prSet/>
      <dgm:spPr/>
      <dgm:t>
        <a:bodyPr/>
        <a:lstStyle/>
        <a:p>
          <a:endParaRPr lang="fr-FR"/>
        </a:p>
      </dgm:t>
    </dgm:pt>
    <dgm:pt modelId="{8FFEA8E5-FFB1-8349-8359-A220A38B091C}">
      <dgm:prSet custT="1"/>
      <dgm:spPr/>
      <dgm:t>
        <a:bodyPr/>
        <a:lstStyle/>
        <a:p>
          <a:r>
            <a:rPr lang="fr-FR" sz="1400" b="1" dirty="0" smtClean="0">
              <a:latin typeface="Arial" charset="0"/>
              <a:ea typeface="Arial" charset="0"/>
              <a:cs typeface="Arial" charset="0"/>
            </a:rPr>
            <a:t>SECURITE</a:t>
          </a:r>
          <a:r>
            <a:rPr lang="fr-FR" sz="1400" b="1" baseline="0" dirty="0" smtClean="0">
              <a:latin typeface="Arial" charset="0"/>
              <a:ea typeface="Arial" charset="0"/>
              <a:cs typeface="Arial" charset="0"/>
            </a:rPr>
            <a:t> DU PATIENT</a:t>
          </a:r>
        </a:p>
        <a:p>
          <a:r>
            <a:rPr lang="fr-FR" sz="1400" baseline="0" dirty="0" smtClean="0">
              <a:latin typeface="Arial" charset="0"/>
              <a:ea typeface="Arial" charset="0"/>
              <a:cs typeface="Arial" charset="0"/>
            </a:rPr>
            <a:t>-RMM et déclarations EIAS</a:t>
          </a:r>
        </a:p>
        <a:p>
          <a:r>
            <a:rPr lang="fr-FR" sz="1400" baseline="0" dirty="0" smtClean="0">
              <a:latin typeface="Arial" charset="0"/>
              <a:ea typeface="Arial" charset="0"/>
              <a:cs typeface="Arial" charset="0"/>
            </a:rPr>
            <a:t>-Identification des SAR et </a:t>
          </a:r>
          <a:r>
            <a:rPr lang="fr-FR" sz="1400" baseline="0" dirty="0" err="1" smtClean="0">
              <a:latin typeface="Arial" charset="0"/>
              <a:ea typeface="Arial" charset="0"/>
              <a:cs typeface="Arial" charset="0"/>
            </a:rPr>
            <a:t>protocolisation</a:t>
          </a:r>
          <a:endParaRPr lang="fr-FR" sz="1400" baseline="0" dirty="0" smtClean="0">
            <a:latin typeface="Arial" charset="0"/>
            <a:ea typeface="Arial" charset="0"/>
            <a:cs typeface="Arial" charset="0"/>
          </a:endParaRPr>
        </a:p>
        <a:p>
          <a:r>
            <a:rPr lang="fr-FR" sz="1400" baseline="0" dirty="0" smtClean="0">
              <a:latin typeface="Arial" charset="0"/>
              <a:ea typeface="Arial" charset="0"/>
              <a:cs typeface="Arial" charset="0"/>
            </a:rPr>
            <a:t>-Mise en place barrières, récupération atténuation</a:t>
          </a:r>
          <a:endParaRPr lang="fr-FR" sz="1400" dirty="0">
            <a:latin typeface="Arial" charset="0"/>
            <a:ea typeface="Arial" charset="0"/>
            <a:cs typeface="Arial" charset="0"/>
          </a:endParaRPr>
        </a:p>
      </dgm:t>
    </dgm:pt>
    <dgm:pt modelId="{A3A43AD4-51DE-6F42-A3FC-8116343DAAA3}" type="parTrans" cxnId="{F5D6FF4E-0A6B-4446-A090-C33081D0EAAA}">
      <dgm:prSet/>
      <dgm:spPr/>
      <dgm:t>
        <a:bodyPr/>
        <a:lstStyle/>
        <a:p>
          <a:endParaRPr lang="fr-FR"/>
        </a:p>
      </dgm:t>
    </dgm:pt>
    <dgm:pt modelId="{3137C6C7-8CB2-394B-A720-7E4A91659933}" type="sibTrans" cxnId="{F5D6FF4E-0A6B-4446-A090-C33081D0EAAA}">
      <dgm:prSet/>
      <dgm:spPr/>
      <dgm:t>
        <a:bodyPr/>
        <a:lstStyle/>
        <a:p>
          <a:endParaRPr lang="fr-FR"/>
        </a:p>
      </dgm:t>
    </dgm:pt>
    <dgm:pt modelId="{07C6EF10-66D2-6040-8EE3-815BAA8AC8AD}" type="pres">
      <dgm:prSet presAssocID="{61EED578-BDD9-CA43-83A0-B8E5DC8931C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54BC346-0D2B-0441-A431-6F7E00335A6F}" type="pres">
      <dgm:prSet presAssocID="{C7E1C8E3-B649-5D45-A153-468599C32E5D}" presName="vertFlow" presStyleCnt="0"/>
      <dgm:spPr/>
    </dgm:pt>
    <dgm:pt modelId="{484B3ABD-4262-3848-85A1-F24206B3886A}" type="pres">
      <dgm:prSet presAssocID="{C7E1C8E3-B649-5D45-A153-468599C32E5D}" presName="header" presStyleLbl="node1" presStyleIdx="0" presStyleCnt="2"/>
      <dgm:spPr/>
      <dgm:t>
        <a:bodyPr/>
        <a:lstStyle/>
        <a:p>
          <a:endParaRPr lang="fr-FR"/>
        </a:p>
      </dgm:t>
    </dgm:pt>
    <dgm:pt modelId="{D6611566-E2DE-5A48-B8E2-4934C2B6300B}" type="pres">
      <dgm:prSet presAssocID="{DCC4581B-1CE0-A94C-984B-0457C6540DD9}" presName="parTrans" presStyleLbl="sibTrans2D1" presStyleIdx="0" presStyleCnt="5"/>
      <dgm:spPr/>
      <dgm:t>
        <a:bodyPr/>
        <a:lstStyle/>
        <a:p>
          <a:endParaRPr lang="fr-FR"/>
        </a:p>
      </dgm:t>
    </dgm:pt>
    <dgm:pt modelId="{0C58AFED-E27C-3240-9894-DC6FC6BDE91D}" type="pres">
      <dgm:prSet presAssocID="{AA7FE1EF-E71F-3F45-8274-5D4258EFAC3A}" presName="child" presStyleLbl="alignAccFollowNode1" presStyleIdx="0" presStyleCnt="5" custScaleX="130121" custScaleY="224975" custLinFactNeighborX="143" custLinFactNeighborY="-1088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73D0F4A-798F-E94E-A465-EFED8419605F}" type="pres">
      <dgm:prSet presAssocID="{476BFF80-A7E0-194E-8851-FE4611E39B17}" presName="sibTrans" presStyleLbl="sibTrans2D1" presStyleIdx="1" presStyleCnt="5"/>
      <dgm:spPr/>
      <dgm:t>
        <a:bodyPr/>
        <a:lstStyle/>
        <a:p>
          <a:endParaRPr lang="fr-FR"/>
        </a:p>
      </dgm:t>
    </dgm:pt>
    <dgm:pt modelId="{B1E39156-3BBA-DC41-8C25-9BC2CAAD7F51}" type="pres">
      <dgm:prSet presAssocID="{0481AA24-D403-6B47-A100-5434FE949036}" presName="child" presStyleLbl="alignAccFollowNode1" presStyleIdx="1" presStyleCnt="5" custScaleX="129149" custScaleY="299634" custLinFactNeighborY="-31972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A97ABF9-604C-B645-8004-F8CBE2B3C00C}" type="pres">
      <dgm:prSet presAssocID="{5368F981-8E1B-114B-A9CE-B0EE8730479B}" presName="sibTrans" presStyleLbl="sibTrans2D1" presStyleIdx="2" presStyleCnt="5"/>
      <dgm:spPr/>
      <dgm:t>
        <a:bodyPr/>
        <a:lstStyle/>
        <a:p>
          <a:endParaRPr lang="fr-FR"/>
        </a:p>
      </dgm:t>
    </dgm:pt>
    <dgm:pt modelId="{9346A150-B267-8747-9DE9-2DF38824B9B7}" type="pres">
      <dgm:prSet presAssocID="{8FFEA8E5-FFB1-8349-8359-A220A38B091C}" presName="child" presStyleLbl="alignAccFollowNode1" presStyleIdx="2" presStyleCnt="5" custScaleX="127323" custScaleY="19185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CE6F48D-A620-0E40-919F-EE187779A9E8}" type="pres">
      <dgm:prSet presAssocID="{C7E1C8E3-B649-5D45-A153-468599C32E5D}" presName="hSp" presStyleCnt="0"/>
      <dgm:spPr/>
    </dgm:pt>
    <dgm:pt modelId="{D9B6D3AB-D4FE-D346-A5C4-678FD442EC9A}" type="pres">
      <dgm:prSet presAssocID="{626BC91D-3446-104C-A4A1-93255853B4CC}" presName="vertFlow" presStyleCnt="0"/>
      <dgm:spPr/>
    </dgm:pt>
    <dgm:pt modelId="{6F202019-746E-0E49-AEB6-00B8FA26006B}" type="pres">
      <dgm:prSet presAssocID="{626BC91D-3446-104C-A4A1-93255853B4CC}" presName="header" presStyleLbl="node1" presStyleIdx="1" presStyleCnt="2"/>
      <dgm:spPr/>
      <dgm:t>
        <a:bodyPr/>
        <a:lstStyle/>
        <a:p>
          <a:endParaRPr lang="fr-FR"/>
        </a:p>
      </dgm:t>
    </dgm:pt>
    <dgm:pt modelId="{E35C7D01-5EAC-F14A-A7FB-856CD33BFABB}" type="pres">
      <dgm:prSet presAssocID="{6557650D-C18B-BB40-BAE9-13AF30C15254}" presName="parTrans" presStyleLbl="sibTrans2D1" presStyleIdx="3" presStyleCnt="5"/>
      <dgm:spPr/>
      <dgm:t>
        <a:bodyPr/>
        <a:lstStyle/>
        <a:p>
          <a:endParaRPr lang="fr-FR"/>
        </a:p>
      </dgm:t>
    </dgm:pt>
    <dgm:pt modelId="{E5268ABE-F4A3-2D42-8393-7533EE6186ED}" type="pres">
      <dgm:prSet presAssocID="{73D108BC-0585-F046-9813-30D0288009FC}" presName="child" presStyleLbl="alignAccFollowNode1" presStyleIdx="3" presStyleCnt="5" custScaleY="270550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A7A521E-9FDF-1F40-8D4C-CD72D4B7FEBE}" type="pres">
      <dgm:prSet presAssocID="{DEC3C9A1-C75F-824F-AE62-62066AEA37F7}" presName="sibTrans" presStyleLbl="sibTrans2D1" presStyleIdx="4" presStyleCnt="5"/>
      <dgm:spPr/>
      <dgm:t>
        <a:bodyPr/>
        <a:lstStyle/>
        <a:p>
          <a:endParaRPr lang="fr-FR"/>
        </a:p>
      </dgm:t>
    </dgm:pt>
    <dgm:pt modelId="{8ADAE8D3-F70F-A542-B360-8B5F17DD14C8}" type="pres">
      <dgm:prSet presAssocID="{1AE6CE3B-9882-7F43-A716-2E74478499D2}" presName="child" presStyleLbl="alignAccFollowNode1" presStyleIdx="4" presStyleCnt="5" custScaleY="256724" custLinFactNeighborX="-1409" custLinFactNeighborY="400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83F270F-1FBC-2946-9C3B-D79DD7A3F0EA}" srcId="{626BC91D-3446-104C-A4A1-93255853B4CC}" destId="{73D108BC-0585-F046-9813-30D0288009FC}" srcOrd="0" destOrd="0" parTransId="{6557650D-C18B-BB40-BAE9-13AF30C15254}" sibTransId="{DEC3C9A1-C75F-824F-AE62-62066AEA37F7}"/>
    <dgm:cxn modelId="{85090B40-D4CF-7F47-A526-60CFA1BABF71}" type="presOf" srcId="{C7E1C8E3-B649-5D45-A153-468599C32E5D}" destId="{484B3ABD-4262-3848-85A1-F24206B3886A}" srcOrd="0" destOrd="0" presId="urn:microsoft.com/office/officeart/2005/8/layout/lProcess1"/>
    <dgm:cxn modelId="{E7801C6B-B88F-2840-AFFA-907437B5FC48}" type="presOf" srcId="{61EED578-BDD9-CA43-83A0-B8E5DC8931C1}" destId="{07C6EF10-66D2-6040-8EE3-815BAA8AC8AD}" srcOrd="0" destOrd="0" presId="urn:microsoft.com/office/officeart/2005/8/layout/lProcess1"/>
    <dgm:cxn modelId="{F92CF2C7-0D9C-2540-9681-2251679391D1}" type="presOf" srcId="{1AE6CE3B-9882-7F43-A716-2E74478499D2}" destId="{8ADAE8D3-F70F-A542-B360-8B5F17DD14C8}" srcOrd="0" destOrd="0" presId="urn:microsoft.com/office/officeart/2005/8/layout/lProcess1"/>
    <dgm:cxn modelId="{A08E48D9-7F63-CF4C-8FA5-FE25ABB2351A}" srcId="{61EED578-BDD9-CA43-83A0-B8E5DC8931C1}" destId="{C7E1C8E3-B649-5D45-A153-468599C32E5D}" srcOrd="0" destOrd="0" parTransId="{87333A37-1BD2-B149-A97F-084654ECC618}" sibTransId="{C9330FDF-59EE-C741-B4F2-E7AF0429A3FE}"/>
    <dgm:cxn modelId="{279E9D03-E2D7-6F44-B38A-C2E79223CC94}" srcId="{626BC91D-3446-104C-A4A1-93255853B4CC}" destId="{1AE6CE3B-9882-7F43-A716-2E74478499D2}" srcOrd="1" destOrd="0" parTransId="{D0335FA2-C15A-8A4D-896B-96313E455856}" sibTransId="{6C919DE7-552C-4E4F-AB0E-B7AB840ADC88}"/>
    <dgm:cxn modelId="{0FA09C10-8FAC-F742-9088-FCB6212F3CF0}" srcId="{61EED578-BDD9-CA43-83A0-B8E5DC8931C1}" destId="{626BC91D-3446-104C-A4A1-93255853B4CC}" srcOrd="1" destOrd="0" parTransId="{B9FE5C87-8356-9A43-96C9-A4D86A11D667}" sibTransId="{4BA0620C-B868-144A-8A19-5972A13A6D70}"/>
    <dgm:cxn modelId="{F5D6FF4E-0A6B-4446-A090-C33081D0EAAA}" srcId="{C7E1C8E3-B649-5D45-A153-468599C32E5D}" destId="{8FFEA8E5-FFB1-8349-8359-A220A38B091C}" srcOrd="2" destOrd="0" parTransId="{A3A43AD4-51DE-6F42-A3FC-8116343DAAA3}" sibTransId="{3137C6C7-8CB2-394B-A720-7E4A91659933}"/>
    <dgm:cxn modelId="{5C114400-C13D-BC42-8B4C-CB9EAE3224D2}" type="presOf" srcId="{0481AA24-D403-6B47-A100-5434FE949036}" destId="{B1E39156-3BBA-DC41-8C25-9BC2CAAD7F51}" srcOrd="0" destOrd="0" presId="urn:microsoft.com/office/officeart/2005/8/layout/lProcess1"/>
    <dgm:cxn modelId="{DBB9C0D3-3D28-3643-9C4D-E1AED9CEB0D4}" type="presOf" srcId="{6557650D-C18B-BB40-BAE9-13AF30C15254}" destId="{E35C7D01-5EAC-F14A-A7FB-856CD33BFABB}" srcOrd="0" destOrd="0" presId="urn:microsoft.com/office/officeart/2005/8/layout/lProcess1"/>
    <dgm:cxn modelId="{2D840D8D-5371-FE43-A438-5486B16E9E61}" srcId="{C7E1C8E3-B649-5D45-A153-468599C32E5D}" destId="{AA7FE1EF-E71F-3F45-8274-5D4258EFAC3A}" srcOrd="0" destOrd="0" parTransId="{DCC4581B-1CE0-A94C-984B-0457C6540DD9}" sibTransId="{476BFF80-A7E0-194E-8851-FE4611E39B17}"/>
    <dgm:cxn modelId="{C670D701-6576-2A49-9EDB-D2FC5518DBE1}" srcId="{C7E1C8E3-B649-5D45-A153-468599C32E5D}" destId="{0481AA24-D403-6B47-A100-5434FE949036}" srcOrd="1" destOrd="0" parTransId="{E4019B6C-EB7B-B345-BC3E-09D4562F96B8}" sibTransId="{5368F981-8E1B-114B-A9CE-B0EE8730479B}"/>
    <dgm:cxn modelId="{FFF5F472-C570-8C42-A56E-63374D07B76A}" type="presOf" srcId="{AA7FE1EF-E71F-3F45-8274-5D4258EFAC3A}" destId="{0C58AFED-E27C-3240-9894-DC6FC6BDE91D}" srcOrd="0" destOrd="0" presId="urn:microsoft.com/office/officeart/2005/8/layout/lProcess1"/>
    <dgm:cxn modelId="{1984CBEE-A26C-4C4C-B102-FF2297DF5B6F}" type="presOf" srcId="{476BFF80-A7E0-194E-8851-FE4611E39B17}" destId="{373D0F4A-798F-E94E-A465-EFED8419605F}" srcOrd="0" destOrd="0" presId="urn:microsoft.com/office/officeart/2005/8/layout/lProcess1"/>
    <dgm:cxn modelId="{EA9C770C-D874-B04D-B5EA-B3AEC0BBE4DC}" type="presOf" srcId="{DCC4581B-1CE0-A94C-984B-0457C6540DD9}" destId="{D6611566-E2DE-5A48-B8E2-4934C2B6300B}" srcOrd="0" destOrd="0" presId="urn:microsoft.com/office/officeart/2005/8/layout/lProcess1"/>
    <dgm:cxn modelId="{A6EA200F-0C8D-9E46-936F-E4ECB22C5D02}" type="presOf" srcId="{5368F981-8E1B-114B-A9CE-B0EE8730479B}" destId="{8A97ABF9-604C-B645-8004-F8CBE2B3C00C}" srcOrd="0" destOrd="0" presId="urn:microsoft.com/office/officeart/2005/8/layout/lProcess1"/>
    <dgm:cxn modelId="{78780506-91AD-2E4B-A02C-336FF419E0D4}" type="presOf" srcId="{8FFEA8E5-FFB1-8349-8359-A220A38B091C}" destId="{9346A150-B267-8747-9DE9-2DF38824B9B7}" srcOrd="0" destOrd="0" presId="urn:microsoft.com/office/officeart/2005/8/layout/lProcess1"/>
    <dgm:cxn modelId="{425A6034-56F3-DE46-B3D6-E44ED35CE837}" type="presOf" srcId="{626BC91D-3446-104C-A4A1-93255853B4CC}" destId="{6F202019-746E-0E49-AEB6-00B8FA26006B}" srcOrd="0" destOrd="0" presId="urn:microsoft.com/office/officeart/2005/8/layout/lProcess1"/>
    <dgm:cxn modelId="{D7033889-441D-E342-B091-DA1406D1D3F0}" type="presOf" srcId="{DEC3C9A1-C75F-824F-AE62-62066AEA37F7}" destId="{2A7A521E-9FDF-1F40-8D4C-CD72D4B7FEBE}" srcOrd="0" destOrd="0" presId="urn:microsoft.com/office/officeart/2005/8/layout/lProcess1"/>
    <dgm:cxn modelId="{FBE6453D-3D17-4F43-8617-9BE999891978}" type="presOf" srcId="{73D108BC-0585-F046-9813-30D0288009FC}" destId="{E5268ABE-F4A3-2D42-8393-7533EE6186ED}" srcOrd="0" destOrd="0" presId="urn:microsoft.com/office/officeart/2005/8/layout/lProcess1"/>
    <dgm:cxn modelId="{22B0191E-5491-2041-993B-2A8547004691}" type="presParOf" srcId="{07C6EF10-66D2-6040-8EE3-815BAA8AC8AD}" destId="{C54BC346-0D2B-0441-A431-6F7E00335A6F}" srcOrd="0" destOrd="0" presId="urn:microsoft.com/office/officeart/2005/8/layout/lProcess1"/>
    <dgm:cxn modelId="{CA615BA1-FB3E-E34C-A98E-C9BDA232037B}" type="presParOf" srcId="{C54BC346-0D2B-0441-A431-6F7E00335A6F}" destId="{484B3ABD-4262-3848-85A1-F24206B3886A}" srcOrd="0" destOrd="0" presId="urn:microsoft.com/office/officeart/2005/8/layout/lProcess1"/>
    <dgm:cxn modelId="{E943CBA4-AA9F-4440-9873-AA84C7B6759C}" type="presParOf" srcId="{C54BC346-0D2B-0441-A431-6F7E00335A6F}" destId="{D6611566-E2DE-5A48-B8E2-4934C2B6300B}" srcOrd="1" destOrd="0" presId="urn:microsoft.com/office/officeart/2005/8/layout/lProcess1"/>
    <dgm:cxn modelId="{3C9A5CA0-A918-F649-A6EE-288C9FD971BF}" type="presParOf" srcId="{C54BC346-0D2B-0441-A431-6F7E00335A6F}" destId="{0C58AFED-E27C-3240-9894-DC6FC6BDE91D}" srcOrd="2" destOrd="0" presId="urn:microsoft.com/office/officeart/2005/8/layout/lProcess1"/>
    <dgm:cxn modelId="{FF134009-E90D-B047-A5F4-7A4BFCDE5515}" type="presParOf" srcId="{C54BC346-0D2B-0441-A431-6F7E00335A6F}" destId="{373D0F4A-798F-E94E-A465-EFED8419605F}" srcOrd="3" destOrd="0" presId="urn:microsoft.com/office/officeart/2005/8/layout/lProcess1"/>
    <dgm:cxn modelId="{8158275F-A1D1-984B-BA0E-AFB45190CAF4}" type="presParOf" srcId="{C54BC346-0D2B-0441-A431-6F7E00335A6F}" destId="{B1E39156-3BBA-DC41-8C25-9BC2CAAD7F51}" srcOrd="4" destOrd="0" presId="urn:microsoft.com/office/officeart/2005/8/layout/lProcess1"/>
    <dgm:cxn modelId="{A5D182FD-B156-774D-818A-6F0E7B0664E3}" type="presParOf" srcId="{C54BC346-0D2B-0441-A431-6F7E00335A6F}" destId="{8A97ABF9-604C-B645-8004-F8CBE2B3C00C}" srcOrd="5" destOrd="0" presId="urn:microsoft.com/office/officeart/2005/8/layout/lProcess1"/>
    <dgm:cxn modelId="{B901893D-E30D-994E-B76F-06CA60146C15}" type="presParOf" srcId="{C54BC346-0D2B-0441-A431-6F7E00335A6F}" destId="{9346A150-B267-8747-9DE9-2DF38824B9B7}" srcOrd="6" destOrd="0" presId="urn:microsoft.com/office/officeart/2005/8/layout/lProcess1"/>
    <dgm:cxn modelId="{64EE7FE1-4122-D645-A500-BB1D482C91DB}" type="presParOf" srcId="{07C6EF10-66D2-6040-8EE3-815BAA8AC8AD}" destId="{ECE6F48D-A620-0E40-919F-EE187779A9E8}" srcOrd="1" destOrd="0" presId="urn:microsoft.com/office/officeart/2005/8/layout/lProcess1"/>
    <dgm:cxn modelId="{FCCDFE2F-66DE-2348-A59A-9C353F804A9A}" type="presParOf" srcId="{07C6EF10-66D2-6040-8EE3-815BAA8AC8AD}" destId="{D9B6D3AB-D4FE-D346-A5C4-678FD442EC9A}" srcOrd="2" destOrd="0" presId="urn:microsoft.com/office/officeart/2005/8/layout/lProcess1"/>
    <dgm:cxn modelId="{6C0EF14B-DFE0-4444-A67A-C49A38721614}" type="presParOf" srcId="{D9B6D3AB-D4FE-D346-A5C4-678FD442EC9A}" destId="{6F202019-746E-0E49-AEB6-00B8FA26006B}" srcOrd="0" destOrd="0" presId="urn:microsoft.com/office/officeart/2005/8/layout/lProcess1"/>
    <dgm:cxn modelId="{1C17DBAA-D77C-2B4A-B9F6-22D2F85A9F77}" type="presParOf" srcId="{D9B6D3AB-D4FE-D346-A5C4-678FD442EC9A}" destId="{E35C7D01-5EAC-F14A-A7FB-856CD33BFABB}" srcOrd="1" destOrd="0" presId="urn:microsoft.com/office/officeart/2005/8/layout/lProcess1"/>
    <dgm:cxn modelId="{EB82045C-6212-F249-BA62-0B7C5579805D}" type="presParOf" srcId="{D9B6D3AB-D4FE-D346-A5C4-678FD442EC9A}" destId="{E5268ABE-F4A3-2D42-8393-7533EE6186ED}" srcOrd="2" destOrd="0" presId="urn:microsoft.com/office/officeart/2005/8/layout/lProcess1"/>
    <dgm:cxn modelId="{A8A99495-88AE-1A4D-9C16-BB1F9E33BA7A}" type="presParOf" srcId="{D9B6D3AB-D4FE-D346-A5C4-678FD442EC9A}" destId="{2A7A521E-9FDF-1F40-8D4C-CD72D4B7FEBE}" srcOrd="3" destOrd="0" presId="urn:microsoft.com/office/officeart/2005/8/layout/lProcess1"/>
    <dgm:cxn modelId="{92A44218-61C5-7F47-AFE8-0B27D53209F8}" type="presParOf" srcId="{D9B6D3AB-D4FE-D346-A5C4-678FD442EC9A}" destId="{8ADAE8D3-F70F-A542-B360-8B5F17DD14C8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4B3ABD-4262-3848-85A1-F24206B3886A}">
      <dsp:nvSpPr>
        <dsp:cNvPr id="0" name=""/>
        <dsp:cNvSpPr/>
      </dsp:nvSpPr>
      <dsp:spPr>
        <a:xfrm>
          <a:off x="1924333" y="78"/>
          <a:ext cx="2892133" cy="7230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latin typeface="Arial" charset="0"/>
              <a:ea typeface="Arial" charset="0"/>
              <a:cs typeface="Arial" charset="0"/>
            </a:rPr>
            <a:t>Obligatoire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latin typeface="Arial" charset="0"/>
              <a:ea typeface="Arial" charset="0"/>
              <a:cs typeface="Arial" charset="0"/>
            </a:rPr>
            <a:t>(1 action dans chacune de ces 3</a:t>
          </a:r>
          <a:r>
            <a:rPr lang="fr-FR" sz="1600" b="1" kern="1200" baseline="0" dirty="0" smtClean="0">
              <a:latin typeface="Arial" charset="0"/>
              <a:ea typeface="Arial" charset="0"/>
              <a:cs typeface="Arial" charset="0"/>
            </a:rPr>
            <a:t> briques)</a:t>
          </a:r>
          <a:endParaRPr lang="fr-FR" sz="1600" b="1" kern="1200" dirty="0">
            <a:latin typeface="Arial" charset="0"/>
            <a:ea typeface="Arial" charset="0"/>
            <a:cs typeface="Arial" charset="0"/>
          </a:endParaRPr>
        </a:p>
      </dsp:txBody>
      <dsp:txXfrm>
        <a:off x="1945510" y="21255"/>
        <a:ext cx="2849779" cy="680679"/>
      </dsp:txXfrm>
    </dsp:sp>
    <dsp:sp modelId="{D6611566-E2DE-5A48-B8E2-4934C2B6300B}">
      <dsp:nvSpPr>
        <dsp:cNvPr id="0" name=""/>
        <dsp:cNvSpPr/>
      </dsp:nvSpPr>
      <dsp:spPr>
        <a:xfrm rot="5389847">
          <a:off x="3315421" y="772606"/>
          <a:ext cx="112759" cy="126530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C58AFED-E27C-3240-9894-DC6FC6BDE91D}">
      <dsp:nvSpPr>
        <dsp:cNvPr id="0" name=""/>
        <dsp:cNvSpPr/>
      </dsp:nvSpPr>
      <dsp:spPr>
        <a:xfrm>
          <a:off x="1492899" y="948630"/>
          <a:ext cx="3763273" cy="162664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latin typeface="Arial" charset="0"/>
              <a:ea typeface="Arial" charset="0"/>
              <a:cs typeface="Arial" charset="0"/>
            </a:rPr>
            <a:t>TRAVAIL EN EQUIPE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latin typeface="Arial" charset="0"/>
              <a:ea typeface="Arial" charset="0"/>
              <a:cs typeface="Arial" charset="0"/>
            </a:rPr>
            <a:t>-Objectifs partagés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latin typeface="Arial" charset="0"/>
              <a:ea typeface="Arial" charset="0"/>
              <a:cs typeface="Arial" charset="0"/>
            </a:rPr>
            <a:t>-Communication (</a:t>
          </a:r>
          <a:r>
            <a:rPr lang="fr-FR" sz="1400" kern="1200" dirty="0" err="1" smtClean="0">
              <a:latin typeface="Arial" charset="0"/>
              <a:ea typeface="Arial" charset="0"/>
              <a:cs typeface="Arial" charset="0"/>
            </a:rPr>
            <a:t>CLs</a:t>
          </a:r>
          <a:r>
            <a:rPr lang="fr-FR" sz="1400" kern="1200" dirty="0" smtClean="0">
              <a:latin typeface="Arial" charset="0"/>
              <a:ea typeface="Arial" charset="0"/>
              <a:cs typeface="Arial" charset="0"/>
            </a:rPr>
            <a:t>)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latin typeface="Arial" charset="0"/>
              <a:ea typeface="Arial" charset="0"/>
              <a:cs typeface="Arial" charset="0"/>
            </a:rPr>
            <a:t>-Collaboration</a:t>
          </a:r>
          <a:r>
            <a:rPr lang="fr-FR" sz="1400" kern="1200" baseline="0" dirty="0" smtClean="0">
              <a:latin typeface="Arial" charset="0"/>
              <a:ea typeface="Arial" charset="0"/>
              <a:cs typeface="Arial" charset="0"/>
            </a:rPr>
            <a:t> (protocoles)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baseline="0" dirty="0" smtClean="0">
              <a:latin typeface="Arial" charset="0"/>
              <a:ea typeface="Arial" charset="0"/>
              <a:cs typeface="Arial" charset="0"/>
            </a:rPr>
            <a:t>-Facteurs humains</a:t>
          </a:r>
          <a:r>
            <a:rPr lang="fr-FR" sz="1400" kern="1200" dirty="0" smtClean="0">
              <a:latin typeface="Arial" charset="0"/>
              <a:ea typeface="Arial" charset="0"/>
              <a:cs typeface="Arial" charset="0"/>
            </a:rPr>
            <a:t> </a:t>
          </a:r>
        </a:p>
      </dsp:txBody>
      <dsp:txXfrm>
        <a:off x="1540542" y="996273"/>
        <a:ext cx="3667987" cy="1531358"/>
      </dsp:txXfrm>
    </dsp:sp>
    <dsp:sp modelId="{373D0F4A-798F-E94E-A465-EFED8419605F}">
      <dsp:nvSpPr>
        <dsp:cNvPr id="0" name=""/>
        <dsp:cNvSpPr/>
      </dsp:nvSpPr>
      <dsp:spPr>
        <a:xfrm rot="5406782">
          <a:off x="3336151" y="2611857"/>
          <a:ext cx="73165" cy="126530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1E39156-3BBA-DC41-8C25-9BC2CAAD7F51}">
      <dsp:nvSpPr>
        <dsp:cNvPr id="0" name=""/>
        <dsp:cNvSpPr/>
      </dsp:nvSpPr>
      <dsp:spPr>
        <a:xfrm>
          <a:off x="1502819" y="2774971"/>
          <a:ext cx="3735161" cy="216645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latin typeface="Arial" charset="0"/>
              <a:ea typeface="Arial" charset="0"/>
              <a:cs typeface="Arial" charset="0"/>
            </a:rPr>
            <a:t>AMELIORATION</a:t>
          </a:r>
          <a:r>
            <a:rPr lang="fr-FR" sz="1400" b="1" kern="1200" baseline="0" dirty="0" smtClean="0">
              <a:latin typeface="Arial" charset="0"/>
              <a:ea typeface="Arial" charset="0"/>
              <a:cs typeface="Arial" charset="0"/>
            </a:rPr>
            <a:t> DES PRATIQUES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baseline="0" dirty="0" smtClean="0">
              <a:latin typeface="Arial" charset="0"/>
              <a:ea typeface="Arial" charset="0"/>
              <a:cs typeface="Arial" charset="0"/>
            </a:rPr>
            <a:t>-Formation / </a:t>
          </a:r>
          <a:r>
            <a:rPr lang="fr-FR" sz="1400" kern="1200" baseline="0" dirty="0" smtClean="0">
              <a:latin typeface="Arial" charset="0"/>
              <a:ea typeface="Arial" charset="0"/>
              <a:cs typeface="Arial" charset="0"/>
            </a:rPr>
            <a:t>DPC (12h en 4 ans/médecin)</a:t>
          </a:r>
          <a:endParaRPr lang="fr-FR" sz="1400" kern="1200" baseline="0" dirty="0" smtClean="0">
            <a:latin typeface="Arial" charset="0"/>
            <a:ea typeface="Arial" charset="0"/>
            <a:cs typeface="Arial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baseline="0" dirty="0" smtClean="0">
              <a:latin typeface="Arial" charset="0"/>
              <a:ea typeface="Arial" charset="0"/>
              <a:cs typeface="Arial" charset="0"/>
            </a:rPr>
            <a:t>-</a:t>
          </a:r>
          <a:r>
            <a:rPr lang="fr-FR" sz="1400" kern="1200" baseline="0" dirty="0" err="1" smtClean="0">
              <a:latin typeface="Arial" charset="0"/>
              <a:ea typeface="Arial" charset="0"/>
              <a:cs typeface="Arial" charset="0"/>
            </a:rPr>
            <a:t>Protocolisation</a:t>
          </a:r>
          <a:endParaRPr lang="fr-FR" sz="1400" kern="1200" baseline="0" dirty="0" smtClean="0">
            <a:latin typeface="Arial" charset="0"/>
            <a:ea typeface="Arial" charset="0"/>
            <a:cs typeface="Arial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baseline="0" dirty="0" smtClean="0">
              <a:latin typeface="Arial" charset="0"/>
              <a:ea typeface="Arial" charset="0"/>
              <a:cs typeface="Arial" charset="0"/>
            </a:rPr>
            <a:t>-Recommandations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baseline="0" dirty="0" smtClean="0">
              <a:latin typeface="Arial" charset="0"/>
              <a:ea typeface="Arial" charset="0"/>
              <a:cs typeface="Arial" charset="0"/>
            </a:rPr>
            <a:t>-RCP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baseline="0" dirty="0" smtClean="0">
              <a:latin typeface="Arial" charset="0"/>
              <a:ea typeface="Arial" charset="0"/>
              <a:cs typeface="Arial" charset="0"/>
            </a:rPr>
            <a:t>-EPP, Registres, Indicateurs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baseline="0" dirty="0" smtClean="0">
              <a:latin typeface="Arial" charset="0"/>
              <a:ea typeface="Arial" charset="0"/>
              <a:cs typeface="Arial" charset="0"/>
            </a:rPr>
            <a:t>-Pertinence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baseline="0" dirty="0" smtClean="0">
              <a:latin typeface="Arial" charset="0"/>
              <a:ea typeface="Arial" charset="0"/>
              <a:cs typeface="Arial" charset="0"/>
            </a:rPr>
            <a:t>-Articles scientifiques, recherche clinique </a:t>
          </a:r>
          <a:endParaRPr lang="fr-FR" sz="1400" kern="1200" dirty="0">
            <a:latin typeface="Arial" charset="0"/>
            <a:ea typeface="Arial" charset="0"/>
            <a:cs typeface="Arial" charset="0"/>
          </a:endParaRPr>
        </a:p>
      </dsp:txBody>
      <dsp:txXfrm>
        <a:off x="1566272" y="2838424"/>
        <a:ext cx="3608255" cy="2039547"/>
      </dsp:txXfrm>
    </dsp:sp>
    <dsp:sp modelId="{8A97ABF9-604C-B645-8004-F8CBE2B3C00C}">
      <dsp:nvSpPr>
        <dsp:cNvPr id="0" name=""/>
        <dsp:cNvSpPr/>
      </dsp:nvSpPr>
      <dsp:spPr>
        <a:xfrm rot="5400000">
          <a:off x="3266680" y="5045144"/>
          <a:ext cx="207439" cy="126530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346A150-B267-8747-9DE9-2DF38824B9B7}">
      <dsp:nvSpPr>
        <dsp:cNvPr id="0" name=""/>
        <dsp:cNvSpPr/>
      </dsp:nvSpPr>
      <dsp:spPr>
        <a:xfrm>
          <a:off x="1529224" y="5275395"/>
          <a:ext cx="3682351" cy="138716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latin typeface="Arial" charset="0"/>
              <a:ea typeface="Arial" charset="0"/>
              <a:cs typeface="Arial" charset="0"/>
            </a:rPr>
            <a:t>SECURITE</a:t>
          </a:r>
          <a:r>
            <a:rPr lang="fr-FR" sz="1400" b="1" kern="1200" baseline="0" dirty="0" smtClean="0">
              <a:latin typeface="Arial" charset="0"/>
              <a:ea typeface="Arial" charset="0"/>
              <a:cs typeface="Arial" charset="0"/>
            </a:rPr>
            <a:t> DU PATIENT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baseline="0" dirty="0" smtClean="0">
              <a:latin typeface="Arial" charset="0"/>
              <a:ea typeface="Arial" charset="0"/>
              <a:cs typeface="Arial" charset="0"/>
            </a:rPr>
            <a:t>-RMM et déclarations EIAS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baseline="0" dirty="0" smtClean="0">
              <a:latin typeface="Arial" charset="0"/>
              <a:ea typeface="Arial" charset="0"/>
              <a:cs typeface="Arial" charset="0"/>
            </a:rPr>
            <a:t>-Identification des SAR et </a:t>
          </a:r>
          <a:r>
            <a:rPr lang="fr-FR" sz="1400" kern="1200" baseline="0" dirty="0" err="1" smtClean="0">
              <a:latin typeface="Arial" charset="0"/>
              <a:ea typeface="Arial" charset="0"/>
              <a:cs typeface="Arial" charset="0"/>
            </a:rPr>
            <a:t>protocolisation</a:t>
          </a:r>
          <a:endParaRPr lang="fr-FR" sz="1400" kern="1200" baseline="0" dirty="0" smtClean="0">
            <a:latin typeface="Arial" charset="0"/>
            <a:ea typeface="Arial" charset="0"/>
            <a:cs typeface="Arial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baseline="0" dirty="0" smtClean="0">
              <a:latin typeface="Arial" charset="0"/>
              <a:ea typeface="Arial" charset="0"/>
              <a:cs typeface="Arial" charset="0"/>
            </a:rPr>
            <a:t>-Mise en place barrières, récupération atténuation</a:t>
          </a:r>
          <a:endParaRPr lang="fr-FR" sz="1400" kern="1200" dirty="0">
            <a:latin typeface="Arial" charset="0"/>
            <a:ea typeface="Arial" charset="0"/>
            <a:cs typeface="Arial" charset="0"/>
          </a:endParaRPr>
        </a:p>
      </dsp:txBody>
      <dsp:txXfrm>
        <a:off x="1569853" y="5316024"/>
        <a:ext cx="3601093" cy="1305910"/>
      </dsp:txXfrm>
    </dsp:sp>
    <dsp:sp modelId="{6F202019-746E-0E49-AEB6-00B8FA26006B}">
      <dsp:nvSpPr>
        <dsp:cNvPr id="0" name=""/>
        <dsp:cNvSpPr/>
      </dsp:nvSpPr>
      <dsp:spPr>
        <a:xfrm>
          <a:off x="5656935" y="78"/>
          <a:ext cx="2892133" cy="7230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latin typeface="Arial" charset="0"/>
              <a:ea typeface="Arial" charset="0"/>
              <a:cs typeface="Arial" charset="0"/>
            </a:rPr>
            <a:t>Optionnel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latin typeface="Arial" charset="0"/>
              <a:ea typeface="Arial" charset="0"/>
              <a:cs typeface="Arial" charset="0"/>
            </a:rPr>
            <a:t>Si possible une au choix</a:t>
          </a:r>
          <a:endParaRPr lang="fr-FR" sz="1600" b="1" kern="1200" dirty="0">
            <a:latin typeface="Arial" charset="0"/>
            <a:ea typeface="Arial" charset="0"/>
            <a:cs typeface="Arial" charset="0"/>
          </a:endParaRPr>
        </a:p>
      </dsp:txBody>
      <dsp:txXfrm>
        <a:off x="5678112" y="21255"/>
        <a:ext cx="2849779" cy="680679"/>
      </dsp:txXfrm>
    </dsp:sp>
    <dsp:sp modelId="{E35C7D01-5EAC-F14A-A7FB-856CD33BFABB}">
      <dsp:nvSpPr>
        <dsp:cNvPr id="0" name=""/>
        <dsp:cNvSpPr/>
      </dsp:nvSpPr>
      <dsp:spPr>
        <a:xfrm rot="5400000">
          <a:off x="7039737" y="786377"/>
          <a:ext cx="126530" cy="126530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5268ABE-F4A3-2D42-8393-7533EE6186ED}">
      <dsp:nvSpPr>
        <dsp:cNvPr id="0" name=""/>
        <dsp:cNvSpPr/>
      </dsp:nvSpPr>
      <dsp:spPr>
        <a:xfrm>
          <a:off x="5656935" y="976173"/>
          <a:ext cx="2892133" cy="195616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b="1" kern="1200" dirty="0" smtClean="0">
            <a:latin typeface="Arial" charset="0"/>
            <a:ea typeface="Arial" charset="0"/>
            <a:cs typeface="Arial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latin typeface="Arial" charset="0"/>
              <a:ea typeface="Arial" charset="0"/>
              <a:cs typeface="Arial" charset="0"/>
            </a:rPr>
            <a:t>RELATION</a:t>
          </a:r>
          <a:r>
            <a:rPr lang="fr-FR" sz="1400" b="1" kern="1200" baseline="0" dirty="0" smtClean="0">
              <a:latin typeface="Arial" charset="0"/>
              <a:ea typeface="Arial" charset="0"/>
              <a:cs typeface="Arial" charset="0"/>
            </a:rPr>
            <a:t> AVEC LE PATIENT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baseline="0" dirty="0" smtClean="0">
              <a:latin typeface="Arial" charset="0"/>
              <a:ea typeface="Arial" charset="0"/>
              <a:cs typeface="Arial" charset="0"/>
            </a:rPr>
            <a:t>-</a:t>
          </a:r>
          <a:r>
            <a:rPr lang="fr-FR" sz="1400" kern="1200" baseline="0" dirty="0" smtClean="0">
              <a:latin typeface="Arial" charset="0"/>
              <a:ea typeface="Arial" charset="0"/>
              <a:cs typeface="Arial" charset="0"/>
            </a:rPr>
            <a:t>Mesure de satisfaction des patients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baseline="0" dirty="0" smtClean="0">
              <a:latin typeface="Arial" charset="0"/>
              <a:ea typeface="Arial" charset="0"/>
              <a:cs typeface="Arial" charset="0"/>
            </a:rPr>
            <a:t>-Evaluation (objective / subjective) de l’évaluation patient </a:t>
          </a:r>
          <a:r>
            <a:rPr lang="fr-FR" sz="1400" kern="1200" baseline="0" dirty="0" err="1" smtClean="0">
              <a:latin typeface="Arial" charset="0"/>
              <a:ea typeface="Arial" charset="0"/>
              <a:cs typeface="Arial" charset="0"/>
            </a:rPr>
            <a:t>PREM’s</a:t>
          </a:r>
          <a:endParaRPr lang="fr-FR" sz="1400" kern="1200" baseline="0" dirty="0" smtClean="0">
            <a:latin typeface="Arial" charset="0"/>
            <a:ea typeface="Arial" charset="0"/>
            <a:cs typeface="Arial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kern="1200" baseline="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3000" kern="1200" dirty="0"/>
        </a:p>
      </dsp:txBody>
      <dsp:txXfrm>
        <a:off x="5714229" y="1033467"/>
        <a:ext cx="2777545" cy="1841578"/>
      </dsp:txXfrm>
    </dsp:sp>
    <dsp:sp modelId="{2A7A521E-9FDF-1F40-8D4C-CD72D4B7FEBE}">
      <dsp:nvSpPr>
        <dsp:cNvPr id="0" name=""/>
        <dsp:cNvSpPr/>
      </dsp:nvSpPr>
      <dsp:spPr>
        <a:xfrm rot="5464568">
          <a:off x="7013801" y="3000673"/>
          <a:ext cx="136712" cy="126530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ADAE8D3-F70F-A542-B360-8B5F17DD14C8}">
      <dsp:nvSpPr>
        <dsp:cNvPr id="0" name=""/>
        <dsp:cNvSpPr/>
      </dsp:nvSpPr>
      <dsp:spPr>
        <a:xfrm>
          <a:off x="5616185" y="3195537"/>
          <a:ext cx="2892133" cy="185620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latin typeface="Arial" charset="0"/>
              <a:ea typeface="Arial" charset="0"/>
              <a:cs typeface="Arial" charset="0"/>
            </a:rPr>
            <a:t>SANTE</a:t>
          </a:r>
          <a:r>
            <a:rPr lang="fr-FR" sz="1400" b="1" kern="1200" baseline="0" dirty="0" smtClean="0">
              <a:latin typeface="Arial" charset="0"/>
              <a:ea typeface="Arial" charset="0"/>
              <a:cs typeface="Arial" charset="0"/>
            </a:rPr>
            <a:t> DU PROFESSIONNEL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baseline="0" dirty="0" smtClean="0">
              <a:latin typeface="Arial" charset="0"/>
              <a:ea typeface="Arial" charset="0"/>
              <a:cs typeface="Arial" charset="0"/>
            </a:rPr>
            <a:t>-Questionnaire QVT, indicateurs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baseline="0" dirty="0" smtClean="0">
              <a:latin typeface="Arial" charset="0"/>
              <a:ea typeface="Arial" charset="0"/>
              <a:cs typeface="Arial" charset="0"/>
            </a:rPr>
            <a:t>-</a:t>
          </a:r>
          <a:r>
            <a:rPr lang="fr-FR" sz="1400" kern="1200" baseline="0" dirty="0" err="1" smtClean="0">
              <a:latin typeface="Arial" charset="0"/>
              <a:ea typeface="Arial" charset="0"/>
              <a:cs typeface="Arial" charset="0"/>
            </a:rPr>
            <a:t>Auto-tests</a:t>
          </a:r>
          <a:r>
            <a:rPr lang="fr-FR" sz="1400" kern="1200" baseline="0" dirty="0" smtClean="0">
              <a:latin typeface="Arial" charset="0"/>
              <a:ea typeface="Arial" charset="0"/>
              <a:cs typeface="Arial" charset="0"/>
            </a:rPr>
            <a:t> SMART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baseline="0" dirty="0" smtClean="0">
              <a:latin typeface="Arial" charset="0"/>
              <a:ea typeface="Arial" charset="0"/>
              <a:cs typeface="Arial" charset="0"/>
            </a:rPr>
            <a:t>-Campagne DIS DOC T’AS TON DOC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700" kern="1200" dirty="0"/>
        </a:p>
      </dsp:txBody>
      <dsp:txXfrm>
        <a:off x="5670551" y="3249903"/>
        <a:ext cx="2783401" cy="17474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90301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10/5/22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54739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06530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04263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710735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491516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419468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2807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57028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465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7411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10/5/22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696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10/5/22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487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10/5/22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236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10/5/22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4131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10/5/22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749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10/5/22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55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586B75A-687E-405C-8A0B-8D00578BA2C3}" type="datetimeFigureOut">
              <a:rPr lang="en-US" smtClean="0"/>
              <a:pPr/>
              <a:t>10/5/22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179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  <p:sldLayoutId id="2147484068" r:id="rId12"/>
    <p:sldLayoutId id="2147484069" r:id="rId13"/>
    <p:sldLayoutId id="2147484070" r:id="rId14"/>
    <p:sldLayoutId id="2147484071" r:id="rId15"/>
    <p:sldLayoutId id="2147484072" r:id="rId16"/>
    <p:sldLayoutId id="2147484073" r:id="rId1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accreditation-des-medecins.fr/siam/login.xhtml;jsessionid=LBOLnAmrGplZyQ9oYwabN5W2.undefined" TargetMode="External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accreditation@cfar.org" TargetMode="External"/><Relationship Id="rId4" Type="http://schemas.openxmlformats.org/officeDocument/2006/relationships/hyperlink" Target="mailto:dumeix@gmail.com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accreditation-des-medecins.fr/siam/login.xhtml;jsessionid=LBOLnAmrGplZyQ9oYwabN5W2.undefin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466569" y="2080007"/>
            <a:ext cx="7315200" cy="2242591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ACCRÉDITATION EN EQUIPE </a:t>
            </a:r>
            <a:endParaRPr lang="fr-FR" dirty="0">
              <a:solidFill>
                <a:schemeClr val="accent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274216" y="4982183"/>
            <a:ext cx="6987645" cy="1388534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				</a:t>
            </a:r>
            <a:r>
              <a:rPr lang="fr-FR" sz="2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Octobre 2022</a:t>
            </a:r>
          </a:p>
          <a:p>
            <a:r>
              <a:rPr lang="fr-FR" sz="2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	</a:t>
            </a:r>
            <a:r>
              <a:rPr lang="fr-FR" sz="2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				S.DEFRANCE</a:t>
            </a:r>
            <a:endParaRPr lang="fr-FR" sz="2800" dirty="0">
              <a:solidFill>
                <a:schemeClr val="accent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4919" y="59690"/>
            <a:ext cx="1101691" cy="1187166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1769" y="59690"/>
            <a:ext cx="1990132" cy="116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0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6002" y="894823"/>
            <a:ext cx="6795330" cy="408915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174074" y="5380735"/>
            <a:ext cx="26391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>
                <a:solidFill>
                  <a:schemeClr val="tx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  <a:hlinkClick r:id="rId2"/>
              </a:rPr>
              <a:t>Accéder au site</a:t>
            </a:r>
            <a:endParaRPr lang="fr-FR" sz="2800"/>
          </a:p>
        </p:txBody>
      </p:sp>
    </p:spTree>
    <p:extLst>
      <p:ext uri="{BB962C8B-B14F-4D97-AF65-F5344CB8AC3E}">
        <p14:creationId xmlns:p14="http://schemas.microsoft.com/office/powerpoint/2010/main" val="204545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69268" y="234289"/>
            <a:ext cx="7041556" cy="1752599"/>
          </a:xfrm>
        </p:spPr>
        <p:txBody>
          <a:bodyPr/>
          <a:lstStyle/>
          <a:p>
            <a:r>
              <a:rPr lang="fr-FR" sz="2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Qu’est-ce </a:t>
            </a:r>
            <a:r>
              <a:rPr lang="fr-FR" sz="2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que l’accréditation des médecins et des équipes médicales ?</a:t>
            </a:r>
            <a:br>
              <a:rPr lang="fr-FR" sz="28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</a:br>
            <a:endParaRPr lang="fr-FR" sz="2800" dirty="0">
              <a:solidFill>
                <a:schemeClr val="accent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732446" y="1678593"/>
            <a:ext cx="7315200" cy="4064993"/>
          </a:xfrm>
        </p:spPr>
        <p:txBody>
          <a:bodyPr/>
          <a:lstStyle/>
          <a:p>
            <a:pPr marL="0" indent="0" algn="just">
              <a:buNone/>
            </a:pPr>
            <a:r>
              <a:rPr lang="fr-FR" sz="2000" dirty="0" smtClean="0">
                <a:latin typeface="Arial" charset="0"/>
                <a:ea typeface="Arial" charset="0"/>
                <a:cs typeface="Arial" charset="0"/>
              </a:rPr>
              <a:t>L’accréditation </a:t>
            </a:r>
            <a:r>
              <a:rPr lang="fr-FR" sz="2000" dirty="0">
                <a:latin typeface="Arial" charset="0"/>
                <a:ea typeface="Arial" charset="0"/>
                <a:cs typeface="Arial" charset="0"/>
              </a:rPr>
              <a:t>des médecins est </a:t>
            </a:r>
            <a:r>
              <a:rPr lang="fr-FR" sz="2000" b="1" dirty="0">
                <a:latin typeface="Arial" charset="0"/>
                <a:ea typeface="Arial" charset="0"/>
                <a:cs typeface="Arial" charset="0"/>
              </a:rPr>
              <a:t>une méthode de gestion des risques</a:t>
            </a:r>
            <a:r>
              <a:rPr lang="fr-FR" sz="2000" dirty="0">
                <a:latin typeface="Arial" charset="0"/>
                <a:ea typeface="Arial" charset="0"/>
                <a:cs typeface="Arial" charset="0"/>
              </a:rPr>
              <a:t> pour les spécialités dites « à risque » c’est-à-dire exerçant sur un plateau technique.</a:t>
            </a:r>
          </a:p>
          <a:p>
            <a:pPr marL="0" indent="0" algn="just">
              <a:buNone/>
            </a:pPr>
            <a:r>
              <a:rPr lang="fr-FR" sz="2000" dirty="0">
                <a:latin typeface="Arial" charset="0"/>
                <a:ea typeface="Arial" charset="0"/>
                <a:cs typeface="Arial" charset="0"/>
              </a:rPr>
              <a:t>La HAS a donné une définition de la gestion des risques : </a:t>
            </a:r>
          </a:p>
          <a:p>
            <a:pPr marL="0" indent="0" algn="just">
              <a:buNone/>
            </a:pPr>
            <a:r>
              <a:rPr lang="fr-FR" sz="2000" dirty="0">
                <a:latin typeface="Arial" charset="0"/>
                <a:ea typeface="Arial" charset="0"/>
                <a:cs typeface="Arial" charset="0"/>
              </a:rPr>
              <a:t>« Une démarche de gestion des risques a pour but d’assurer la sécurité du patient et des soins qui sont délivrés et en particulier de </a:t>
            </a:r>
            <a:r>
              <a:rPr lang="fr-FR" sz="2000" b="1" dirty="0">
                <a:latin typeface="Arial" charset="0"/>
                <a:ea typeface="Arial" charset="0"/>
                <a:cs typeface="Arial" charset="0"/>
              </a:rPr>
              <a:t>diminuer le risque de survenue d’événements indésirables</a:t>
            </a:r>
            <a:r>
              <a:rPr lang="fr-FR" sz="2000" dirty="0">
                <a:latin typeface="Arial" charset="0"/>
                <a:ea typeface="Arial" charset="0"/>
                <a:cs typeface="Arial" charset="0"/>
              </a:rPr>
              <a:t> pour le patient </a:t>
            </a:r>
            <a:r>
              <a:rPr lang="fr-FR" sz="2000" b="1" dirty="0">
                <a:latin typeface="Arial" charset="0"/>
                <a:ea typeface="Arial" charset="0"/>
                <a:cs typeface="Arial" charset="0"/>
              </a:rPr>
              <a:t>et la gravité de leurs conséquences </a:t>
            </a:r>
            <a:r>
              <a:rPr lang="fr-FR" sz="2000" dirty="0">
                <a:latin typeface="Arial" charset="0"/>
                <a:ea typeface="Arial" charset="0"/>
                <a:cs typeface="Arial" charset="0"/>
              </a:rPr>
              <a:t>»</a:t>
            </a:r>
          </a:p>
          <a:p>
            <a:endParaRPr lang="fr-FR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05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1787743942"/>
              </p:ext>
            </p:extLst>
          </p:nvPr>
        </p:nvGraphicFramePr>
        <p:xfrm>
          <a:off x="1720779" y="128588"/>
          <a:ext cx="10037833" cy="66626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7520850" y="5333727"/>
            <a:ext cx="4109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Toujours rechercher une valence pluridisciplinaire </a:t>
            </a:r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(dans </a:t>
            </a:r>
            <a:r>
              <a:rPr lang="fr-FR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au moins 1 des 3 dimensions) et/ou une participation  </a:t>
            </a:r>
            <a:r>
              <a:rPr lang="fr-FR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multiprofessionnelle</a:t>
            </a:r>
            <a:endParaRPr lang="fr-FR" dirty="0">
              <a:solidFill>
                <a:schemeClr val="accent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757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485179" y="1215364"/>
            <a:ext cx="9032499" cy="5411036"/>
          </a:xfrm>
        </p:spPr>
        <p:txBody>
          <a:bodyPr>
            <a:normAutofit fontScale="25000" lnSpcReduction="20000"/>
          </a:bodyPr>
          <a:lstStyle/>
          <a:p>
            <a:endParaRPr lang="fr-FR" dirty="0" smtClean="0"/>
          </a:p>
          <a:p>
            <a:pPr algn="just"/>
            <a:endParaRPr lang="fr-FR" dirty="0" smtClean="0"/>
          </a:p>
          <a:p>
            <a:pPr marL="0" indent="0" algn="just">
              <a:buNone/>
            </a:pPr>
            <a:endParaRPr lang="fr-FR" sz="6400" dirty="0"/>
          </a:p>
          <a:p>
            <a:pPr marL="0" indent="0" algn="just">
              <a:buNone/>
            </a:pPr>
            <a:r>
              <a:rPr lang="fr-FR" sz="6400" b="1" dirty="0" smtClean="0">
                <a:latin typeface="Arial" charset="0"/>
                <a:ea typeface="Arial" charset="0"/>
                <a:cs typeface="Arial" charset="0"/>
              </a:rPr>
              <a:t>La déclaration d’événement indésirable (EIAS) : </a:t>
            </a:r>
          </a:p>
          <a:p>
            <a:pPr marL="0" indent="0" algn="just">
              <a:buNone/>
            </a:pPr>
            <a:r>
              <a:rPr lang="fr-FR" sz="6400" dirty="0" smtClean="0">
                <a:latin typeface="Arial" charset="0"/>
                <a:ea typeface="Arial" charset="0"/>
                <a:cs typeface="Arial" charset="0"/>
              </a:rPr>
              <a:t>Déclarer des évènements indésirables (EIAS) qui ont été analysés au cours des RMM</a:t>
            </a:r>
          </a:p>
          <a:p>
            <a:pPr marL="0" indent="0" algn="just">
              <a:buNone/>
            </a:pPr>
            <a:r>
              <a:rPr lang="fr-FR" sz="6400" b="1" dirty="0" smtClean="0">
                <a:latin typeface="Arial" charset="0"/>
                <a:ea typeface="Arial" charset="0"/>
                <a:cs typeface="Arial" charset="0"/>
              </a:rPr>
              <a:t>Combien d’EIAS ? </a:t>
            </a:r>
          </a:p>
          <a:p>
            <a:pPr marL="0" indent="0" algn="just">
              <a:buNone/>
            </a:pPr>
            <a:r>
              <a:rPr lang="fr-FR" sz="6400" dirty="0" smtClean="0">
                <a:latin typeface="Arial" charset="0"/>
                <a:ea typeface="Arial" charset="0"/>
                <a:cs typeface="Arial" charset="0"/>
              </a:rPr>
              <a:t>De 2 à 6 médecins = 1 EIAS par médecin</a:t>
            </a:r>
          </a:p>
          <a:p>
            <a:pPr marL="0" indent="0" algn="just">
              <a:buNone/>
            </a:pPr>
            <a:r>
              <a:rPr lang="fr-FR" sz="6400" dirty="0" smtClean="0">
                <a:latin typeface="Arial" charset="0"/>
                <a:ea typeface="Arial" charset="0"/>
                <a:cs typeface="Arial" charset="0"/>
              </a:rPr>
              <a:t>7 médecins = 6 EIAS</a:t>
            </a:r>
          </a:p>
          <a:p>
            <a:pPr marL="0" indent="0" algn="just">
              <a:buNone/>
            </a:pPr>
            <a:r>
              <a:rPr lang="fr-FR" sz="6400" dirty="0" smtClean="0">
                <a:latin typeface="Arial" charset="0"/>
                <a:ea typeface="Arial" charset="0"/>
                <a:cs typeface="Arial" charset="0"/>
              </a:rPr>
              <a:t>8 médecins = 7 EIAS</a:t>
            </a:r>
          </a:p>
          <a:p>
            <a:pPr marL="0" indent="0" algn="just">
              <a:buNone/>
            </a:pPr>
            <a:r>
              <a:rPr lang="fr-FR" sz="6400" dirty="0" smtClean="0">
                <a:latin typeface="Arial" charset="0"/>
                <a:ea typeface="Arial" charset="0"/>
                <a:cs typeface="Arial" charset="0"/>
              </a:rPr>
              <a:t>…..</a:t>
            </a:r>
            <a:r>
              <a:rPr lang="fr-FR" sz="6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6400" dirty="0" smtClean="0">
                <a:latin typeface="Arial" charset="0"/>
                <a:ea typeface="Arial" charset="0"/>
                <a:cs typeface="Arial" charset="0"/>
              </a:rPr>
              <a:t>Au delà de 10 médecins = 10 EIAS </a:t>
            </a:r>
          </a:p>
          <a:p>
            <a:pPr marL="0" indent="0" algn="just">
              <a:buNone/>
            </a:pPr>
            <a:r>
              <a:rPr lang="fr-FR" sz="6400" dirty="0" smtClean="0">
                <a:latin typeface="Arial" charset="0"/>
                <a:ea typeface="Arial" charset="0"/>
                <a:cs typeface="Arial" charset="0"/>
              </a:rPr>
              <a:t>Le référent fera la/les déclaration(s) sur le site de l’accréditation (une autre personne de l’équipe peut également déclarer les EIAS). </a:t>
            </a:r>
          </a:p>
          <a:p>
            <a:pPr marL="0" indent="0" algn="just">
              <a:buNone/>
            </a:pPr>
            <a:r>
              <a:rPr lang="fr-FR" sz="6400" b="1" dirty="0" smtClean="0">
                <a:latin typeface="Arial" charset="0"/>
                <a:ea typeface="Arial" charset="0"/>
                <a:cs typeface="Arial" charset="0"/>
              </a:rPr>
              <a:t>Le Bilan annuel de l’équipe  :</a:t>
            </a:r>
          </a:p>
          <a:p>
            <a:pPr marL="0" indent="0" algn="just">
              <a:buNone/>
            </a:pPr>
            <a:r>
              <a:rPr lang="fr-FR" sz="6400" dirty="0">
                <a:latin typeface="Arial" charset="0"/>
                <a:ea typeface="Arial" charset="0"/>
                <a:cs typeface="Arial" charset="0"/>
              </a:rPr>
              <a:t>À la fin de la première </a:t>
            </a:r>
            <a:r>
              <a:rPr lang="fr-FR" sz="6400" dirty="0" smtClean="0">
                <a:latin typeface="Arial" charset="0"/>
                <a:ea typeface="Arial" charset="0"/>
                <a:cs typeface="Arial" charset="0"/>
              </a:rPr>
              <a:t>année, </a:t>
            </a:r>
            <a:r>
              <a:rPr lang="fr-FR" sz="6400" dirty="0">
                <a:latin typeface="Arial" charset="0"/>
                <a:ea typeface="Arial" charset="0"/>
                <a:cs typeface="Arial" charset="0"/>
              </a:rPr>
              <a:t>le référent réalise le </a:t>
            </a:r>
            <a:r>
              <a:rPr lang="fr-FR" sz="6400" dirty="0" smtClean="0">
                <a:latin typeface="Arial" charset="0"/>
                <a:ea typeface="Arial" charset="0"/>
                <a:cs typeface="Arial" charset="0"/>
              </a:rPr>
              <a:t>bilan d’accréditation </a:t>
            </a:r>
            <a:r>
              <a:rPr lang="fr-FR" sz="6400" dirty="0">
                <a:latin typeface="Arial" charset="0"/>
                <a:ea typeface="Arial" charset="0"/>
                <a:cs typeface="Arial" charset="0"/>
              </a:rPr>
              <a:t>de </a:t>
            </a:r>
            <a:r>
              <a:rPr lang="fr-FR" sz="6400" dirty="0" smtClean="0">
                <a:latin typeface="Arial" charset="0"/>
                <a:ea typeface="Arial" charset="0"/>
                <a:cs typeface="Arial" charset="0"/>
              </a:rPr>
              <a:t>l’équipe générant </a:t>
            </a:r>
            <a:r>
              <a:rPr lang="fr-FR" sz="6400" b="1" dirty="0" smtClean="0">
                <a:latin typeface="Arial" charset="0"/>
                <a:ea typeface="Arial" charset="0"/>
                <a:cs typeface="Arial" charset="0"/>
              </a:rPr>
              <a:t>un certificat d’accréditation, </a:t>
            </a:r>
            <a:r>
              <a:rPr lang="fr-FR" sz="6400" dirty="0" smtClean="0">
                <a:latin typeface="Arial" charset="0"/>
                <a:ea typeface="Arial" charset="0"/>
                <a:cs typeface="Arial" charset="0"/>
              </a:rPr>
              <a:t>à faire valoir auprès de votre établissement notamment dans le cadre de la certification des établissements mais aussi de la CPAM pour les médecins libéraux (Obtention d’une prime d’aide à la RCP, sous conditions d’éligibilité). Chaque année, le référent réalisera un bilan intermédiaire appelé « bilan annuel ».</a:t>
            </a:r>
            <a:endParaRPr lang="fr-FR" sz="6400" b="1" dirty="0" smtClean="0">
              <a:latin typeface="Arial" charset="0"/>
              <a:ea typeface="Arial" charset="0"/>
              <a:cs typeface="Arial" charset="0"/>
            </a:endParaRPr>
          </a:p>
          <a:p>
            <a:pPr marL="0" indent="0" algn="just">
              <a:buNone/>
            </a:pPr>
            <a:r>
              <a:rPr lang="fr-FR" sz="6400" b="1" dirty="0" smtClean="0">
                <a:latin typeface="Arial" charset="0"/>
                <a:ea typeface="Arial" charset="0"/>
                <a:cs typeface="Arial" charset="0"/>
              </a:rPr>
              <a:t>Qui valide mes actions ? </a:t>
            </a:r>
          </a:p>
          <a:p>
            <a:pPr marL="0" indent="0" algn="just">
              <a:buNone/>
            </a:pPr>
            <a:r>
              <a:rPr lang="fr-FR" sz="6400" dirty="0" smtClean="0">
                <a:latin typeface="Arial" charset="0"/>
                <a:ea typeface="Arial" charset="0"/>
                <a:cs typeface="Arial" charset="0"/>
              </a:rPr>
              <a:t>Un </a:t>
            </a:r>
            <a:r>
              <a:rPr lang="fr-FR" sz="6400" b="1" dirty="0" smtClean="0">
                <a:latin typeface="Arial" charset="0"/>
                <a:ea typeface="Arial" charset="0"/>
                <a:cs typeface="Arial" charset="0"/>
              </a:rPr>
              <a:t>expert attitré </a:t>
            </a:r>
            <a:r>
              <a:rPr lang="fr-FR" sz="6400" dirty="0" smtClean="0">
                <a:latin typeface="Arial" charset="0"/>
                <a:ea typeface="Arial" charset="0"/>
                <a:cs typeface="Arial" charset="0"/>
              </a:rPr>
              <a:t>à l’équipe validera vos EI et vos bilans.</a:t>
            </a:r>
          </a:p>
          <a:p>
            <a:endParaRPr lang="fr-FR" sz="5600" dirty="0">
              <a:latin typeface="Arial" charset="0"/>
              <a:ea typeface="Arial" charset="0"/>
              <a:cs typeface="Arial" charset="0"/>
            </a:endParaRP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2005128" y="261257"/>
            <a:ext cx="999260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La procédure d’accréditation en 2 étapes :</a:t>
            </a:r>
          </a:p>
          <a:p>
            <a:r>
              <a:rPr lang="fr-FR" sz="2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EIAS et BILAN </a:t>
            </a:r>
            <a:endParaRPr lang="fr-FR" sz="2800" dirty="0">
              <a:solidFill>
                <a:schemeClr val="accent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883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03129" y="130628"/>
            <a:ext cx="9447478" cy="954593"/>
          </a:xfrm>
        </p:spPr>
        <p:txBody>
          <a:bodyPr>
            <a:normAutofit/>
          </a:bodyPr>
          <a:lstStyle/>
          <a:p>
            <a:r>
              <a:rPr lang="fr-FR" sz="2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Quels sont les avantages de l’accréditation en équipe?</a:t>
            </a:r>
            <a:endParaRPr lang="fr-FR" sz="2800" dirty="0">
              <a:solidFill>
                <a:schemeClr val="accent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185980" y="1165609"/>
            <a:ext cx="8400422" cy="4752872"/>
          </a:xfrm>
        </p:spPr>
        <p:txBody>
          <a:bodyPr>
            <a:noAutofit/>
          </a:bodyPr>
          <a:lstStyle/>
          <a:p>
            <a:endParaRPr lang="fr-FR" sz="1800" dirty="0" smtClean="0"/>
          </a:p>
          <a:p>
            <a:endParaRPr lang="fr-FR" sz="1800" dirty="0"/>
          </a:p>
          <a:p>
            <a:endParaRPr lang="fr-FR" sz="1800" dirty="0" smtClean="0"/>
          </a:p>
          <a:p>
            <a:endParaRPr lang="fr-FR" sz="1800" dirty="0" smtClean="0"/>
          </a:p>
          <a:p>
            <a:endParaRPr lang="fr-FR" sz="1800" dirty="0">
              <a:latin typeface="Verdana" charset="0"/>
              <a:ea typeface="Verdana" charset="0"/>
              <a:cs typeface="Verdana" charset="0"/>
            </a:endParaRPr>
          </a:p>
          <a:p>
            <a:endParaRPr lang="fr-FR" sz="1800" dirty="0" smtClean="0">
              <a:latin typeface="Verdana" charset="0"/>
              <a:ea typeface="Verdana" charset="0"/>
              <a:cs typeface="Verdana" charset="0"/>
            </a:endParaRPr>
          </a:p>
          <a:p>
            <a:endParaRPr lang="fr-FR" sz="1800" dirty="0" smtClean="0">
              <a:solidFill>
                <a:schemeClr val="accent4">
                  <a:lumMod val="60000"/>
                  <a:lumOff val="4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buFont typeface="Wingdings" charset="2"/>
              <a:buChar char="Ø"/>
            </a:pPr>
            <a:r>
              <a:rPr lang="fr-FR" sz="1800" dirty="0" smtClean="0">
                <a:latin typeface="Arial" charset="0"/>
                <a:ea typeface="Arial" charset="0"/>
                <a:cs typeface="Arial" charset="0"/>
              </a:rPr>
              <a:t>L’anesthésie-réanimation est un travail d’équipe tout comme la méthode d’accréditation.</a:t>
            </a:r>
            <a:r>
              <a:rPr lang="fr-FR" sz="18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endParaRPr lang="fr-FR" sz="1800" dirty="0" smtClean="0">
              <a:solidFill>
                <a:schemeClr val="accent4">
                  <a:lumMod val="60000"/>
                  <a:lumOff val="4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buFont typeface="Wingdings" charset="2"/>
              <a:buChar char="Ø"/>
            </a:pPr>
            <a:r>
              <a:rPr lang="fr-FR" sz="180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L’accréditation </a:t>
            </a:r>
            <a:r>
              <a:rPr lang="fr-FR" sz="18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valorise votre équipe dans le cadre de la certification des établissements (critère 3.7-06 du référentiel de certification des </a:t>
            </a:r>
            <a:r>
              <a:rPr lang="fr-FR" sz="1800">
                <a:solidFill>
                  <a:schemeClr val="accent4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établissements</a:t>
            </a:r>
            <a:r>
              <a:rPr lang="fr-FR" sz="180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)</a:t>
            </a:r>
            <a:endParaRPr lang="fr-FR" sz="1800" dirty="0" smtClean="0">
              <a:latin typeface="Arial" charset="0"/>
              <a:ea typeface="Arial" charset="0"/>
              <a:cs typeface="Arial" charset="0"/>
            </a:endParaRPr>
          </a:p>
          <a:p>
            <a:pPr>
              <a:buFont typeface="Wingdings" charset="2"/>
              <a:buChar char="Ø"/>
            </a:pPr>
            <a:r>
              <a:rPr lang="fr-FR" sz="1800" dirty="0" smtClean="0">
                <a:latin typeface="Arial" charset="0"/>
                <a:ea typeface="Arial" charset="0"/>
                <a:cs typeface="Arial" charset="0"/>
              </a:rPr>
              <a:t>Les EIAS sont ceux que vous avez analysé en RMM avec les mesures d’amélioration qui ont été décidées en équipe.</a:t>
            </a:r>
          </a:p>
          <a:p>
            <a:pPr>
              <a:buFont typeface="Wingdings" charset="2"/>
              <a:buChar char="Ø"/>
            </a:pPr>
            <a:r>
              <a:rPr lang="fr-FR" sz="1800" dirty="0" smtClean="0">
                <a:latin typeface="Arial" charset="0"/>
                <a:ea typeface="Arial" charset="0"/>
                <a:cs typeface="Arial" charset="0"/>
              </a:rPr>
              <a:t>Le nombre d’EIAS déclarés par l’équipe est inférieur à ce qu’il serait dans le cadre de l’accréditation individuelle.</a:t>
            </a:r>
          </a:p>
          <a:p>
            <a:pPr>
              <a:buFont typeface="Wingdings" charset="2"/>
              <a:buChar char="Ø"/>
            </a:pPr>
            <a:r>
              <a:rPr lang="fr-FR" sz="1800" dirty="0" smtClean="0">
                <a:latin typeface="Arial" charset="0"/>
                <a:ea typeface="Arial" charset="0"/>
                <a:cs typeface="Arial" charset="0"/>
              </a:rPr>
              <a:t>Le bilan est unique pour l’équipe</a:t>
            </a:r>
          </a:p>
          <a:p>
            <a:pPr>
              <a:buFont typeface="Wingdings" charset="2"/>
              <a:buChar char="Ø"/>
            </a:pPr>
            <a:r>
              <a:rPr lang="fr-FR" sz="1800" dirty="0" smtClean="0">
                <a:latin typeface="Arial" charset="0"/>
                <a:ea typeface="Arial" charset="0"/>
                <a:cs typeface="Arial" charset="0"/>
              </a:rPr>
              <a:t>L’accréditation vous permet de valider votre obligation de DPC</a:t>
            </a:r>
          </a:p>
          <a:p>
            <a:pPr>
              <a:buFont typeface="Wingdings" charset="2"/>
              <a:buChar char="Ø"/>
            </a:pPr>
            <a:r>
              <a:rPr lang="fr-FR" sz="1800" dirty="0" smtClean="0">
                <a:latin typeface="Arial" charset="0"/>
                <a:ea typeface="Arial" charset="0"/>
                <a:cs typeface="Arial" charset="0"/>
              </a:rPr>
              <a:t>Certains assureurs accordent des remises de prime pour les médecins accrédités</a:t>
            </a:r>
            <a:endParaRPr lang="fr-FR" sz="1800" dirty="0"/>
          </a:p>
          <a:p>
            <a:endParaRPr lang="fr-FR" sz="1800" dirty="0" smtClean="0"/>
          </a:p>
          <a:p>
            <a:endParaRPr lang="fr-FR" sz="1800" dirty="0" smtClean="0"/>
          </a:p>
          <a:p>
            <a:endParaRPr lang="fr-FR" sz="1800" dirty="0" smtClean="0"/>
          </a:p>
          <a:p>
            <a:endParaRPr lang="fr-FR" sz="1800" dirty="0"/>
          </a:p>
          <a:p>
            <a:endParaRPr lang="fr-FR" sz="1800" dirty="0" smtClean="0"/>
          </a:p>
          <a:p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145723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05529" y="72852"/>
            <a:ext cx="10018713" cy="982226"/>
          </a:xfrm>
        </p:spPr>
        <p:txBody>
          <a:bodyPr>
            <a:normAutofit/>
          </a:bodyPr>
          <a:lstStyle/>
          <a:p>
            <a:r>
              <a:rPr lang="fr-FR" sz="28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Comment constituer une équipe ? </a:t>
            </a:r>
            <a:endParaRPr lang="fr-FR" sz="2800" dirty="0">
              <a:solidFill>
                <a:schemeClr val="accent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457285" y="1055078"/>
            <a:ext cx="7315200" cy="511712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>
              <a:latin typeface="Verdana" charset="0"/>
              <a:ea typeface="Verdana" charset="0"/>
              <a:cs typeface="Verdana" charset="0"/>
            </a:endParaRPr>
          </a:p>
          <a:p>
            <a:pPr marL="0" indent="0" algn="ctr">
              <a:buNone/>
            </a:pPr>
            <a:r>
              <a:rPr lang="fr-FR" sz="2100" dirty="0" smtClean="0">
                <a:latin typeface="Arial" charset="0"/>
                <a:ea typeface="Arial" charset="0"/>
                <a:cs typeface="Arial" charset="0"/>
              </a:rPr>
              <a:t>Pour réaliser une démarche d’accréditation en équipe je dois être engagé ou m’engager individuellement sur le </a:t>
            </a:r>
          </a:p>
          <a:p>
            <a:pPr marL="0" indent="0" algn="ctr">
              <a:buNone/>
            </a:pPr>
            <a:r>
              <a:rPr lang="fr-FR" sz="2100" dirty="0" smtClean="0">
                <a:latin typeface="Arial" charset="0"/>
                <a:ea typeface="Arial" charset="0"/>
                <a:cs typeface="Arial" charset="0"/>
                <a:hlinkClick r:id="rId2"/>
              </a:rPr>
              <a:t>site de l’accréditation des médecins</a:t>
            </a:r>
            <a:endParaRPr lang="fr-FR" sz="2100" b="1" u="sng" dirty="0" smtClean="0">
              <a:latin typeface="Arial" charset="0"/>
              <a:ea typeface="Arial" charset="0"/>
              <a:cs typeface="Arial" charset="0"/>
            </a:endParaRPr>
          </a:p>
          <a:p>
            <a:pPr marL="0" indent="0" algn="just">
              <a:buNone/>
            </a:pPr>
            <a:r>
              <a:rPr lang="fr-FR" sz="2100" dirty="0" smtClean="0">
                <a:latin typeface="Arial" charset="0"/>
                <a:ea typeface="Arial" charset="0"/>
                <a:cs typeface="Arial" charset="0"/>
              </a:rPr>
              <a:t>  </a:t>
            </a:r>
          </a:p>
          <a:p>
            <a:pPr algn="just">
              <a:buFont typeface="Wingdings" charset="2"/>
              <a:buChar char="Ø"/>
            </a:pPr>
            <a:r>
              <a:rPr lang="fr-FR" sz="2100" dirty="0" smtClean="0">
                <a:latin typeface="Arial" charset="0"/>
                <a:ea typeface="Arial" charset="0"/>
                <a:cs typeface="Arial" charset="0"/>
              </a:rPr>
              <a:t>Un référent d’équipe doit être identifié pour piloter la démarche</a:t>
            </a:r>
          </a:p>
          <a:p>
            <a:pPr algn="just">
              <a:buFont typeface="Wingdings" charset="2"/>
              <a:buChar char="Ø"/>
            </a:pPr>
            <a:r>
              <a:rPr lang="fr-FR" sz="2100" dirty="0" smtClean="0">
                <a:latin typeface="Arial" charset="0"/>
                <a:ea typeface="Arial" charset="0"/>
                <a:cs typeface="Arial" charset="0"/>
              </a:rPr>
              <a:t>Le référent envoie au CFAR une demande de création d’équipe</a:t>
            </a:r>
          </a:p>
          <a:p>
            <a:pPr algn="just">
              <a:buFont typeface="Wingdings" charset="2"/>
              <a:buChar char="Ø"/>
            </a:pPr>
            <a:r>
              <a:rPr lang="fr-FR" sz="2100" dirty="0" smtClean="0">
                <a:latin typeface="Arial" charset="0"/>
                <a:ea typeface="Arial" charset="0"/>
                <a:cs typeface="Arial" charset="0"/>
              </a:rPr>
              <a:t>Un expert est attribué à l’équipe pour effectuer le suivi</a:t>
            </a:r>
          </a:p>
          <a:p>
            <a:pPr algn="just">
              <a:buFont typeface="Wingdings" charset="2"/>
              <a:buChar char="Ø"/>
            </a:pPr>
            <a:endParaRPr lang="fr-FR" sz="2100" dirty="0">
              <a:latin typeface="Arial" charset="0"/>
              <a:ea typeface="Arial" charset="0"/>
              <a:cs typeface="Arial" charset="0"/>
            </a:endParaRPr>
          </a:p>
          <a:p>
            <a:pPr algn="just">
              <a:buFont typeface="Wingdings" charset="2"/>
              <a:buChar char="Ø"/>
            </a:pPr>
            <a:endParaRPr lang="fr-FR" sz="2100" dirty="0" smtClean="0">
              <a:latin typeface="Arial" charset="0"/>
              <a:ea typeface="Arial" charset="0"/>
              <a:cs typeface="Arial" charset="0"/>
            </a:endParaRPr>
          </a:p>
          <a:p>
            <a:pPr marL="0" indent="0" algn="ctr">
              <a:buNone/>
            </a:pPr>
            <a:r>
              <a:rPr lang="fr-FR" sz="2000" dirty="0">
                <a:latin typeface="Arial" charset="0"/>
                <a:ea typeface="Arial" charset="0"/>
                <a:cs typeface="Arial" charset="0"/>
              </a:rPr>
              <a:t>N’hésitez pas à nous contacter au 01 45 20 87 20 </a:t>
            </a:r>
          </a:p>
          <a:p>
            <a:pPr marL="0" indent="0" algn="ctr">
              <a:buNone/>
            </a:pPr>
            <a:r>
              <a:rPr lang="fr-FR" sz="2000" dirty="0">
                <a:latin typeface="Arial" charset="0"/>
                <a:ea typeface="Arial" charset="0"/>
                <a:cs typeface="Arial" charset="0"/>
                <a:hlinkClick r:id="rId3"/>
              </a:rPr>
              <a:t>accreditation@cfar.org</a:t>
            </a:r>
            <a:endParaRPr lang="fr-FR" sz="2000" dirty="0">
              <a:latin typeface="Arial" charset="0"/>
              <a:ea typeface="Arial" charset="0"/>
              <a:cs typeface="Arial" charset="0"/>
            </a:endParaRPr>
          </a:p>
          <a:p>
            <a:pPr marL="0" indent="0" algn="ctr">
              <a:buNone/>
            </a:pPr>
            <a:r>
              <a:rPr lang="fr-FR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2000" dirty="0">
                <a:latin typeface="Arial" charset="0"/>
                <a:ea typeface="Arial" charset="0"/>
                <a:cs typeface="Arial" charset="0"/>
                <a:hlinkClick r:id="rId4"/>
              </a:rPr>
              <a:t>dumeix@gmail.com</a:t>
            </a:r>
            <a:endParaRPr lang="fr-FR" sz="2000" dirty="0">
              <a:latin typeface="Arial" charset="0"/>
              <a:ea typeface="Arial" charset="0"/>
              <a:cs typeface="Arial" charset="0"/>
            </a:endParaRPr>
          </a:p>
          <a:p>
            <a:pPr algn="just">
              <a:buFont typeface="Wingdings" charset="2"/>
              <a:buChar char="Ø"/>
            </a:pPr>
            <a:endParaRPr lang="fr-FR" sz="2100" dirty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110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e">
  <a:themeElements>
    <a:clrScheme name="Parallaxe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e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4BA4A4571EF240A29EDF010183425B" ma:contentTypeVersion="0" ma:contentTypeDescription="Crée un document." ma:contentTypeScope="" ma:versionID="fec87d27f6c03001775bd6eda4f79ef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043723848d0f805fbc3fbd7bf262d25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799A544-51C6-437F-A46C-FB29E6529C7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D6E75FF-1622-43DD-91FA-C30C88E0F0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01B17C7-2FD5-47DF-8698-6A2B35A1080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384</TotalTime>
  <Words>522</Words>
  <Application>Microsoft Macintosh PowerPoint</Application>
  <PresentationFormat>Grand écran</PresentationFormat>
  <Paragraphs>100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Corbel</vt:lpstr>
      <vt:lpstr>Verdana</vt:lpstr>
      <vt:lpstr>Wingdings</vt:lpstr>
      <vt:lpstr>Arial</vt:lpstr>
      <vt:lpstr>Parallaxe</vt:lpstr>
      <vt:lpstr>ACCRÉDITATION EN EQUIPE </vt:lpstr>
      <vt:lpstr>Présentation PowerPoint</vt:lpstr>
      <vt:lpstr>Qu’est-ce que l’accréditation des médecins et des équipes médicales ? </vt:lpstr>
      <vt:lpstr>Présentation PowerPoint</vt:lpstr>
      <vt:lpstr>Présentation PowerPoint</vt:lpstr>
      <vt:lpstr>Quels sont les avantages de l’accréditation en équipe?</vt:lpstr>
      <vt:lpstr>Comment constituer une équipe ?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ACCRÉDITATION EN EQUIPE </dc:title>
  <dc:creator>CFAR CFAR</dc:creator>
  <cp:lastModifiedBy>CFAR CFAR</cp:lastModifiedBy>
  <cp:revision>38</cp:revision>
  <dcterms:created xsi:type="dcterms:W3CDTF">2018-01-16T14:26:53Z</dcterms:created>
  <dcterms:modified xsi:type="dcterms:W3CDTF">2022-10-05T16:33:09Z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0x010100A14BA4A4571EF240A29EDF010183425B</vt:lpwstr>
  </property>
</Properties>
</file>