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/>
    <p:restoredTop sz="94660"/>
  </p:normalViewPr>
  <p:slideViewPr>
    <p:cSldViewPr snapToGrid="0" snapToObjects="1">
      <p:cViewPr>
        <p:scale>
          <a:sx n="127" d="100"/>
          <a:sy n="127" d="100"/>
        </p:scale>
        <p:origin x="840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3/12/18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3/12/18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3/12/18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3/12/18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3/12/18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3/12/18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defrance@cfar.org" TargetMode="Externa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ACCRÉDITATION EN EQUIPE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						Janvier 2018</a:t>
            </a:r>
          </a:p>
          <a:p>
            <a:r>
              <a:rPr lang="fr-FR"/>
              <a:t>	</a:t>
            </a:r>
            <a:r>
              <a:rPr lang="fr-FR" smtClean="0"/>
              <a:t>			JM.DUMEIX et S.DEFRANCE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4248"/>
            <a:ext cx="3265714" cy="11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08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Le site internet de l’accréditation </a:t>
            </a:r>
            <a:r>
              <a:rPr lang="fr-FR" sz="2800" dirty="0"/>
              <a:t>des médecins </a:t>
            </a:r>
            <a:r>
              <a:rPr lang="fr-FR" sz="2800" dirty="0" smtClean="0"/>
              <a:t>: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800" dirty="0" smtClean="0"/>
              <a:t>https</a:t>
            </a:r>
            <a:r>
              <a:rPr lang="fr-FR" sz="2800" dirty="0"/>
              <a:t>://</a:t>
            </a:r>
            <a:r>
              <a:rPr lang="fr-FR" sz="2800" dirty="0" err="1"/>
              <a:t>accreditation</a:t>
            </a:r>
            <a:r>
              <a:rPr lang="fr-FR" sz="2800" dirty="0"/>
              <a:t>-des-</a:t>
            </a:r>
            <a:r>
              <a:rPr lang="fr-FR" sz="2800" dirty="0" err="1"/>
              <a:t>medecins.fr</a:t>
            </a:r>
            <a:endParaRPr lang="fr-FR" sz="28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1355"/>
            <a:ext cx="3436536" cy="1168400"/>
          </a:xfr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358" y="1409968"/>
            <a:ext cx="6795330" cy="4809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451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b="1" dirty="0" smtClean="0"/>
              <a:t>Qu’est-ce </a:t>
            </a:r>
            <a:r>
              <a:rPr lang="fr-FR" sz="2800" b="1" dirty="0"/>
              <a:t>que l’accréditation des médecins et des équipes médicales ?</a:t>
            </a: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dirty="0" smtClean="0"/>
              <a:t>L’accréditation </a:t>
            </a:r>
            <a:r>
              <a:rPr lang="fr-FR" dirty="0"/>
              <a:t>des médecins est </a:t>
            </a:r>
            <a:r>
              <a:rPr lang="fr-FR" b="1" dirty="0"/>
              <a:t>une méthode de gestion des risques</a:t>
            </a:r>
            <a:r>
              <a:rPr lang="fr-FR" dirty="0"/>
              <a:t> pour les spécialités dites « à risque » c’est-à-dire exerçant sur un plateau technique.</a:t>
            </a:r>
          </a:p>
          <a:p>
            <a:pPr marL="0" indent="0" algn="just">
              <a:buNone/>
            </a:pPr>
            <a:r>
              <a:rPr lang="fr-FR" dirty="0"/>
              <a:t>La HAS a donné une définition de la gestion des risques : </a:t>
            </a:r>
          </a:p>
          <a:p>
            <a:pPr marL="0" indent="0" algn="just">
              <a:buNone/>
            </a:pPr>
            <a:r>
              <a:rPr lang="fr-FR" dirty="0"/>
              <a:t>« Une démarche de gestion des risques a pour but d’assurer la sécurité du patient et des soins qui sont délivrés et en particulier de </a:t>
            </a:r>
            <a:r>
              <a:rPr lang="fr-FR" b="1" dirty="0"/>
              <a:t>diminuer le risque de survenue d’événements indésirables</a:t>
            </a:r>
            <a:r>
              <a:rPr lang="fr-FR" dirty="0"/>
              <a:t> pour le patient </a:t>
            </a:r>
            <a:r>
              <a:rPr lang="fr-FR" b="1" dirty="0"/>
              <a:t>et la gravité de leurs conséquences </a:t>
            </a:r>
            <a:r>
              <a:rPr lang="fr-FR" dirty="0"/>
              <a:t>»</a:t>
            </a:r>
          </a:p>
          <a:p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1355"/>
            <a:ext cx="3436219" cy="1168400"/>
          </a:xfrm>
        </p:spPr>
      </p:pic>
    </p:spTree>
    <p:extLst>
      <p:ext uri="{BB962C8B-B14F-4D97-AF65-F5344CB8AC3E}">
        <p14:creationId xmlns:p14="http://schemas.microsoft.com/office/powerpoint/2010/main" val="1553053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 devons-nous faire?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69268" y="984738"/>
            <a:ext cx="7315200" cy="5000009"/>
          </a:xfrm>
        </p:spPr>
        <p:txBody>
          <a:bodyPr>
            <a:normAutofit fontScale="25000" lnSpcReduction="20000"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algn="just"/>
            <a:endParaRPr lang="fr-FR" dirty="0" smtClean="0"/>
          </a:p>
          <a:p>
            <a:pPr algn="just"/>
            <a:endParaRPr lang="fr-FR" dirty="0"/>
          </a:p>
          <a:p>
            <a:pPr algn="just"/>
            <a:endParaRPr lang="fr-FR" dirty="0" smtClean="0"/>
          </a:p>
          <a:p>
            <a:pPr algn="just"/>
            <a:endParaRPr lang="fr-FR" dirty="0"/>
          </a:p>
          <a:p>
            <a:pPr algn="just"/>
            <a:endParaRPr lang="fr-FR" dirty="0" smtClean="0"/>
          </a:p>
          <a:p>
            <a:pPr algn="just"/>
            <a:endParaRPr lang="fr-FR" sz="5600" dirty="0"/>
          </a:p>
          <a:p>
            <a:pPr algn="just"/>
            <a:r>
              <a:rPr lang="fr-FR" sz="5600" b="1" dirty="0" smtClean="0"/>
              <a:t>La déclaration d’événement indésirable (EIAS) : </a:t>
            </a:r>
          </a:p>
          <a:p>
            <a:pPr marL="0" indent="0" algn="just">
              <a:buNone/>
            </a:pPr>
            <a:r>
              <a:rPr lang="fr-FR" sz="5600" dirty="0" smtClean="0"/>
              <a:t>Déclarer des évènements indésirables (EIAS) qui ont été analysés au cours des RMM</a:t>
            </a:r>
          </a:p>
          <a:p>
            <a:pPr algn="just"/>
            <a:r>
              <a:rPr lang="fr-FR" sz="5600" b="1" dirty="0" smtClean="0"/>
              <a:t>Combien d’EIAS ? </a:t>
            </a:r>
          </a:p>
          <a:p>
            <a:pPr marL="0" indent="0" algn="just">
              <a:buNone/>
            </a:pPr>
            <a:r>
              <a:rPr lang="fr-FR" sz="5600" dirty="0" smtClean="0"/>
              <a:t>Le nombre d’évènements à déclarer est fonction du nombre de médecins engagés dans l’équipe.</a:t>
            </a:r>
          </a:p>
          <a:p>
            <a:pPr marL="0" indent="0" algn="just">
              <a:buNone/>
            </a:pPr>
            <a:r>
              <a:rPr lang="fr-FR" sz="5600" dirty="0" smtClean="0"/>
              <a:t>Par ex : 6 EIAS pour 10 médecins engagés</a:t>
            </a:r>
          </a:p>
          <a:p>
            <a:pPr marL="0" indent="0" algn="just">
              <a:buNone/>
            </a:pPr>
            <a:r>
              <a:rPr lang="fr-FR" sz="5600" dirty="0" smtClean="0"/>
              <a:t>Le référent ou la personne qu’il aura désignée fera la déclaration sur le site de l’accréditation. </a:t>
            </a:r>
          </a:p>
          <a:p>
            <a:pPr algn="just"/>
            <a:r>
              <a:rPr lang="fr-FR" sz="5600" b="1" dirty="0" smtClean="0"/>
              <a:t>Le Bilan annuel de l’équipe  :</a:t>
            </a:r>
          </a:p>
          <a:p>
            <a:pPr marL="0" indent="0" algn="just">
              <a:buNone/>
            </a:pPr>
            <a:r>
              <a:rPr lang="fr-FR" sz="5600" dirty="0"/>
              <a:t>À la fin de la première année, le référent réalise le bilan de l’équipe</a:t>
            </a:r>
            <a:r>
              <a:rPr lang="fr-FR" sz="5600" dirty="0" smtClean="0"/>
              <a:t>. Celui-ci sera alors le reflet de l’activité de l’équipe.</a:t>
            </a:r>
            <a:endParaRPr lang="fr-FR" sz="5600" b="1" dirty="0" smtClean="0"/>
          </a:p>
          <a:p>
            <a:pPr marL="0" indent="0" algn="just">
              <a:buNone/>
            </a:pPr>
            <a:r>
              <a:rPr lang="fr-FR" sz="5600" dirty="0" smtClean="0"/>
              <a:t>Les recommandations sont identiques à celle de l’accréditation individuelle. C’est dans ce bilan que vous indiquerez vos participations aux RMM, évaluations des pratiques professionnelles (EPP) et activités de formations médicales continues (FMC)</a:t>
            </a:r>
          </a:p>
          <a:p>
            <a:pPr algn="just"/>
            <a:r>
              <a:rPr lang="fr-FR" sz="5600" b="1" dirty="0" smtClean="0"/>
              <a:t>Qui valide mes actions ? </a:t>
            </a:r>
          </a:p>
          <a:p>
            <a:pPr marL="0" indent="0" algn="just">
              <a:buNone/>
            </a:pPr>
            <a:r>
              <a:rPr lang="fr-FR" sz="5600" dirty="0" smtClean="0"/>
              <a:t>Un expert attitré à l’équipe validera vos EI et vos bilans.</a:t>
            </a:r>
          </a:p>
          <a:p>
            <a:pPr algn="just"/>
            <a:r>
              <a:rPr lang="fr-FR" sz="5600" b="1" dirty="0" smtClean="0"/>
              <a:t>Et ensuite ?</a:t>
            </a:r>
          </a:p>
          <a:p>
            <a:pPr marL="0" indent="0" algn="just">
              <a:buNone/>
            </a:pPr>
            <a:r>
              <a:rPr lang="fr-FR" sz="5600" dirty="0" smtClean="0"/>
              <a:t>L’équipe recevra de la HAS un certificat d’accréditation en équipe.</a:t>
            </a:r>
            <a:endParaRPr lang="fr-FR" sz="5600" dirty="0"/>
          </a:p>
          <a:p>
            <a:pPr algn="just"/>
            <a:endParaRPr lang="fr-FR" dirty="0" smtClean="0"/>
          </a:p>
          <a:p>
            <a:endParaRPr lang="fr-FR" dirty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1355"/>
            <a:ext cx="3436219" cy="1168400"/>
          </a:xfrm>
        </p:spPr>
      </p:pic>
      <p:pic>
        <p:nvPicPr>
          <p:cNvPr id="5" name="Espace réservé du contenu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1355"/>
            <a:ext cx="3445844" cy="11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883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Quels sont les avantages de l’accréditation en équipe?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L’anesthésie-réanimation est un travail d’équipe tout comme la méthode d’accréditation.</a:t>
            </a:r>
          </a:p>
          <a:p>
            <a:r>
              <a:rPr lang="fr-FR" dirty="0" smtClean="0"/>
              <a:t>Les EIAS sont ceux que vous avez analysé en RMM avec les mesures d’amélioration qui ont été décidées en équipe.</a:t>
            </a:r>
          </a:p>
          <a:p>
            <a:r>
              <a:rPr lang="fr-FR" dirty="0" smtClean="0"/>
              <a:t>Le nombre d’EIAS déclarés par l’équipe est inférieur à ce qu’il serait dans le cadre de l’accréditation individuelle.</a:t>
            </a:r>
          </a:p>
          <a:p>
            <a:r>
              <a:rPr lang="fr-FR" dirty="0" smtClean="0"/>
              <a:t>Le bilan est unique pour l’équipe.</a:t>
            </a:r>
          </a:p>
          <a:p>
            <a:r>
              <a:rPr lang="fr-FR" dirty="0" smtClean="0"/>
              <a:t>L’accréditation vous permet de valider votre obligation de DPC</a:t>
            </a:r>
          </a:p>
          <a:p>
            <a:r>
              <a:rPr lang="fr-FR" dirty="0" smtClean="0"/>
              <a:t>Certains assureurs accordent des remises de prime pour les médecins accrédités.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1355"/>
            <a:ext cx="3445844" cy="1168400"/>
          </a:xfrm>
        </p:spPr>
      </p:pic>
      <p:pic>
        <p:nvPicPr>
          <p:cNvPr id="5" name="Espace réservé du contenu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1355"/>
            <a:ext cx="3445844" cy="11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238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Comment constituer une équipe ?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Les médecins souhaitant réaliser une démarche d’accréditation en équipe doivent s’engager individuellement sur le site de la HAS, </a:t>
            </a:r>
            <a:r>
              <a:rPr lang="fr-FR" b="1" u="sng" dirty="0" smtClean="0"/>
              <a:t>s’ils ne l’ont pas déjà fait. </a:t>
            </a:r>
          </a:p>
          <a:p>
            <a:pPr marL="0" indent="0">
              <a:buNone/>
            </a:pPr>
            <a:r>
              <a:rPr lang="fr-FR" dirty="0" smtClean="0"/>
              <a:t>Comment savoir si je suis déjà engagé? J’appelle le CFAR au 01 45 20 87 20.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Un référent de l’équipe doit être identifié pour piloter la démarche.</a:t>
            </a:r>
          </a:p>
          <a:p>
            <a:r>
              <a:rPr lang="fr-FR" dirty="0" smtClean="0"/>
              <a:t>Le référent envoie au CFAR une demande de création d’équipe.</a:t>
            </a:r>
          </a:p>
          <a:p>
            <a:r>
              <a:rPr lang="fr-FR" dirty="0" smtClean="0"/>
              <a:t>Un expert est attribué à l’équipe pour effectuer le suivi.</a:t>
            </a:r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1355"/>
            <a:ext cx="3436536" cy="11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100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fr-FR" dirty="0" smtClean="0"/>
              <a:t>Actuellement vous faites des RMM, vous suivez des recommandations, vous assistez à des actions de formation, vous n’avez donc rien à faire de plus, si ce n’est de le formaliser sur le site de la HAS.</a:t>
            </a:r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N’hésitez pas à nous contacter au 01 45 20 87 20 ou à </a:t>
            </a:r>
            <a:r>
              <a:rPr lang="fr-FR" dirty="0" smtClean="0">
                <a:hlinkClick r:id="rId2"/>
              </a:rPr>
              <a:t>sdefrance@cfar.org</a:t>
            </a:r>
            <a:r>
              <a:rPr lang="fr-FR" dirty="0" smtClean="0"/>
              <a:t> et </a:t>
            </a:r>
            <a:r>
              <a:rPr lang="fr-FR" dirty="0" err="1" smtClean="0"/>
              <a:t>dumeix@gmail.com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1355"/>
            <a:ext cx="3436536" cy="11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592546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Cadre</Template>
  <TotalTime>97</TotalTime>
  <Words>437</Words>
  <Application>Microsoft Macintosh PowerPoint</Application>
  <PresentationFormat>Grand écran</PresentationFormat>
  <Paragraphs>79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Corbel</vt:lpstr>
      <vt:lpstr>Wingdings 2</vt:lpstr>
      <vt:lpstr>Cadre</vt:lpstr>
      <vt:lpstr>ACCRÉDITATION EN EQUIPE </vt:lpstr>
      <vt:lpstr>Le site internet de l’accréditation des médecins : https://accreditation-des-medecins.fr</vt:lpstr>
      <vt:lpstr>Qu’est-ce que l’accréditation des médecins et des équipes médicales ? </vt:lpstr>
      <vt:lpstr>Que devons-nous faire? </vt:lpstr>
      <vt:lpstr>Quels sont les avantages de l’accréditation en équipe?</vt:lpstr>
      <vt:lpstr>Comment constituer une équipe ? 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ACCRÉDITATION EN EQUIPE </dc:title>
  <dc:creator>CFAR CFAR</dc:creator>
  <cp:lastModifiedBy>CFAR CFAR</cp:lastModifiedBy>
  <cp:revision>11</cp:revision>
  <dcterms:created xsi:type="dcterms:W3CDTF">2018-01-16T14:26:53Z</dcterms:created>
  <dcterms:modified xsi:type="dcterms:W3CDTF">2018-03-12T10:28:48Z</dcterms:modified>
</cp:coreProperties>
</file>