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3"/>
    <p:restoredTop sz="94632"/>
  </p:normalViewPr>
  <p:slideViewPr>
    <p:cSldViewPr snapToGrid="0" snapToObjects="1">
      <p:cViewPr varScale="1">
        <p:scale>
          <a:sx n="80" d="100"/>
          <a:sy n="80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43926-5D0C-874E-9E4B-5EA3A0785A0A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34CA5-15AF-6044-B5B1-79BA7E61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94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CB304-F737-3B4F-AB29-043C7BAD5A0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6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4CA5-15AF-6044-B5B1-79BA7E6190E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31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61921-5AC2-F247-9F17-9F8626D94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60D4D5-D367-6F4F-A1BC-0A3EC8380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9AC13C-D39F-1046-B6C6-0B89472E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9B13EE-23E9-4847-9AA2-DE197E09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12A3EE-33E8-384E-A806-6B5B165B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54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A69766-AB6A-9E42-9BF8-0F9D5BCA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E66124-718E-7340-8694-C64541976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71F6F-C951-0F47-BA9D-C8FE2A3A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CBA09D-C03A-F54F-B1FA-D45A6E87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E4B626-1F66-8649-A2E0-3FCDCB88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5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F06D743-72E7-1640-9C6A-4F2DCB4FF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7D774F-24FE-9E4E-AA84-DC312CDD4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A0A307-14B7-E94F-A2FC-FAB91352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8612F-FD93-9A46-A2DF-E67B6AF4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B6030A-63FA-F94F-8C98-855FC965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27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09581-9A40-8746-8B38-FB5989EF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DF672-E474-D14D-9822-58A2F2EB8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0F197D-04FD-8F4D-9C55-BD7E82C8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E061FD-82B9-8F4C-A2CD-385769FF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0E671D-52B3-3149-9907-9052600C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56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036D0-A8E0-3840-AD28-3B964A3B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C1F6B2-C502-A44C-84B0-37AD81E20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2E4153-A2DC-694C-808B-93B61144B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2535A8-B267-5848-9D89-77E7C51A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E28514-785F-5248-9837-A086CF04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29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8C968-912D-DA48-9B83-4E9287BB9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AED46D-D0F5-C84D-BB54-424638FDA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93591E-33F8-5946-BC4A-8EFA4BE5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5878B0-5B7E-F248-89F3-D5CCC1F9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CC765A-A194-CA46-A63A-C8C41F7B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6E820A-8665-DA4E-AEF0-BEE23F8E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22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C57F0-9495-D746-B384-E4ED1709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9B7BC4-7E00-EB43-96FC-6ED8A8729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3CC368-5AA4-7146-875C-B30BE9772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CEE6EB-79B8-5044-9CD9-FF1E79B15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C14911-EF10-054B-8B0D-8B5587499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AFC938-D9A9-FB49-9BEE-5E99954D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9189B5-0D97-8644-9051-CD93EEB4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953B8B-4966-8B40-A77C-73A47275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98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83B7B-04CA-644E-8D33-34793140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7AC733-C064-C943-8E62-1F38534F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383247-ADFB-5747-8627-9CF236F7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012A3F-FACD-8648-B357-6FD63706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68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9AB2D2-221F-1148-AEF0-9A69E435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5C2BA8-D6A0-2748-AA8A-28CC2728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9D8A0A-DA38-6F43-AAC3-4A528232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66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19009-F011-1C47-A996-F1200BB9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4C38C6-BACF-4C44-B668-49BF7F54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9D8ADF-64E3-9848-ACBA-02058299E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793417-2731-5440-B729-424A7D87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5D58B8-E1F7-E342-B0A5-0FDBE8CE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E78637-F273-EA46-897F-3B2AD105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51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842149-E578-9342-B5BF-5C4B85D9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68514A58-47EE-6640-9B4F-1D8576413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238755-6B1F-9E46-B080-C735C61DF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CCC344-A387-2D47-B454-507E8511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E188C8-5AF3-A246-9DC9-F08C981C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330D2B-74B1-2E44-B86B-E0F69C49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31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A3B347-3B20-894B-91DE-BC127096D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2DBCB8-A441-4A4A-8758-EA37639B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09D482-5719-C548-98F8-CEF78AA0A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4FD2-88F1-AF43-8E3D-AE03606BCF38}" type="datetimeFigureOut">
              <a:rPr lang="fr-FR" smtClean="0"/>
              <a:t>23/03/2018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B81AE0-7390-2646-9470-85AAD11D0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E0CD8B-D0CB-7843-9D51-940A46B6D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68D4-B136-C34C-B8E9-B383F2C1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51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patrick.georges.yavordios@gmai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88BD1-ED2C-EE40-88EB-248083956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4490" y="1716505"/>
            <a:ext cx="9033510" cy="2135405"/>
          </a:xfrm>
        </p:spPr>
        <p:txBody>
          <a:bodyPr>
            <a:noAutofit/>
          </a:bodyPr>
          <a:lstStyle/>
          <a:p>
            <a:br>
              <a:rPr lang="fr-FR" sz="2400" dirty="0"/>
            </a:br>
            <a:r>
              <a:rPr lang="fr-FR" sz="2400" dirty="0">
                <a:latin typeface="+mn-lt"/>
              </a:rPr>
              <a:t> </a:t>
            </a:r>
            <a:r>
              <a:rPr lang="fr-FR" sz="2800" b="1" i="1" dirty="0">
                <a:solidFill>
                  <a:srgbClr val="FF0000"/>
                </a:solidFill>
                <a:latin typeface="+mn-lt"/>
              </a:rPr>
              <a:t>L’accréditation en équipe : un beau projet à partager tout de suite</a:t>
            </a:r>
            <a:r>
              <a:rPr lang="fr-FR" sz="2800" dirty="0">
                <a:solidFill>
                  <a:srgbClr val="FF0000"/>
                </a:solidFill>
                <a:latin typeface="+mn-lt"/>
              </a:rPr>
              <a:t> </a:t>
            </a:r>
            <a:br>
              <a:rPr lang="fr-FR" sz="1800" dirty="0">
                <a:solidFill>
                  <a:srgbClr val="FF0000"/>
                </a:solidFill>
                <a:latin typeface="+mn-lt"/>
              </a:rPr>
            </a:br>
            <a:br>
              <a:rPr lang="fr-FR" sz="1800" dirty="0">
                <a:latin typeface="+mn-lt"/>
              </a:rPr>
            </a:br>
            <a:r>
              <a:rPr lang="fr-FR" sz="1800" dirty="0">
                <a:latin typeface="+mn-lt"/>
              </a:rPr>
              <a:t>– Vendredi 23 mars de 14h30 à 16h00 – Salle 341</a:t>
            </a:r>
            <a:br>
              <a:rPr lang="fr-FR" sz="1800" dirty="0">
                <a:latin typeface="+mn-lt"/>
              </a:rPr>
            </a:br>
            <a:r>
              <a:rPr lang="fr-FR" sz="1800" dirty="0">
                <a:latin typeface="+mn-lt"/>
              </a:rPr>
              <a:t>et</a:t>
            </a:r>
            <a:br>
              <a:rPr lang="fr-FR" sz="1800" dirty="0">
                <a:latin typeface="+mn-lt"/>
              </a:rPr>
            </a:br>
            <a:r>
              <a:rPr lang="fr-FR" sz="1800" dirty="0">
                <a:latin typeface="+mn-lt"/>
              </a:rPr>
              <a:t>      – Samedi 24 mars de 10h30 à 12h00 – Salle Arlequin</a:t>
            </a:r>
            <a:br>
              <a:rPr lang="fr-FR" sz="1800" dirty="0">
                <a:latin typeface="+mn-lt"/>
              </a:rPr>
            </a:br>
            <a:endParaRPr lang="fr-FR" sz="18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F02924-B84E-0043-9F7C-7A565E58C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490" y="4023360"/>
            <a:ext cx="9033510" cy="240952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dirty="0"/>
              <a:t> L’accréditation en équipe , un beau projet : P-G Yavordios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/>
              <a:t> Expérience , vécu d’une grosse équipe :  Jean Tourres 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dirty="0"/>
              <a:t> Comment faire en pratique ? : Jean-Marc </a:t>
            </a:r>
            <a:r>
              <a:rPr lang="fr-FR" dirty="0" err="1"/>
              <a:t>Dumeix</a:t>
            </a:r>
            <a:endParaRPr lang="fr-FR" dirty="0"/>
          </a:p>
          <a:p>
            <a:pPr marL="457200" indent="-457200" algn="just">
              <a:buFont typeface="+mj-lt"/>
              <a:buAutoNum type="arabicPeriod"/>
            </a:pPr>
            <a:r>
              <a:rPr lang="fr-FR" dirty="0"/>
              <a:t> Enregistrement en équipe sur place :  tous  avec Sabrina </a:t>
            </a:r>
            <a:r>
              <a:rPr lang="fr-FR" dirty="0" err="1"/>
              <a:t>Defrance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LOGO CFAR 2013.png">
            <a:extLst>
              <a:ext uri="{FF2B5EF4-FFF2-40B4-BE49-F238E27FC236}">
                <a16:creationId xmlns:a16="http://schemas.microsoft.com/office/drawing/2014/main" id="{6652EB65-172A-3540-9A2D-B8E3F358A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" y="98743"/>
            <a:ext cx="1856461" cy="14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F39F9DD-8DEF-F14E-A7DB-DC7B139CF34D}"/>
              </a:ext>
            </a:extLst>
          </p:cNvPr>
          <p:cNvSpPr txBox="1"/>
          <p:nvPr/>
        </p:nvSpPr>
        <p:spPr>
          <a:xfrm>
            <a:off x="9176084" y="587482"/>
            <a:ext cx="149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JEPU 2018</a:t>
            </a:r>
          </a:p>
        </p:txBody>
      </p:sp>
    </p:spTree>
    <p:extLst>
      <p:ext uri="{BB962C8B-B14F-4D97-AF65-F5344CB8AC3E}">
        <p14:creationId xmlns:p14="http://schemas.microsoft.com/office/powerpoint/2010/main" val="131011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Points-clés ,  Solutions sécurité du patient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subTitle" idx="1"/>
          </p:nvPr>
        </p:nvSpPr>
        <p:spPr>
          <a:xfrm>
            <a:off x="2209800" y="3429000"/>
            <a:ext cx="6400800" cy="1752600"/>
          </a:xfrm>
        </p:spPr>
        <p:txBody>
          <a:bodyPr>
            <a:normAutofit/>
          </a:bodyPr>
          <a:lstStyle/>
          <a:p>
            <a:r>
              <a:rPr lang="fr-FR" dirty="0"/>
              <a:t>Coopération entre anesthésistes-réanimateurs et chirurgiens :</a:t>
            </a:r>
            <a:br>
              <a:rPr lang="fr-FR" dirty="0"/>
            </a:br>
            <a:r>
              <a:rPr lang="fr-FR" dirty="0"/>
              <a:t>Mieux travailler en équipe</a:t>
            </a:r>
          </a:p>
          <a:p>
            <a:br>
              <a:rPr lang="fr-FR" dirty="0"/>
            </a:br>
            <a:r>
              <a:rPr lang="fr-FR" sz="1400" dirty="0"/>
              <a:t>SSP de niveau 3 validée par le collège de la HAS le 18 novembre 2015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17227" r="20473" b="26869"/>
          <a:stretch/>
        </p:blipFill>
        <p:spPr>
          <a:xfrm>
            <a:off x="4797552" y="741098"/>
            <a:ext cx="2596896" cy="11486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469" y="5313601"/>
            <a:ext cx="1283936" cy="8968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466" y="5463293"/>
            <a:ext cx="1382268" cy="50264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r="49176"/>
          <a:stretch/>
        </p:blipFill>
        <p:spPr>
          <a:xfrm>
            <a:off x="9507753" y="5135520"/>
            <a:ext cx="756000" cy="115818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76691" y="289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organismes associé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9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0"/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Point 12. EIAS</a:t>
            </a:r>
          </a:p>
        </p:txBody>
      </p:sp>
      <p:sp>
        <p:nvSpPr>
          <p:cNvPr id="45058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sz="3200" dirty="0"/>
              <a:t>En cas de survenue d’un </a:t>
            </a:r>
            <a:r>
              <a:rPr lang="fr-FR" sz="3200" b="1" dirty="0">
                <a:solidFill>
                  <a:schemeClr val="accent1"/>
                </a:solidFill>
              </a:rPr>
              <a:t>événement indésirable associé aux soins</a:t>
            </a:r>
            <a:r>
              <a:rPr lang="fr-FR" sz="3200" dirty="0"/>
              <a:t>, </a:t>
            </a:r>
            <a:br>
              <a:rPr lang="fr-FR" sz="3200" dirty="0"/>
            </a:br>
            <a:r>
              <a:rPr lang="fr-FR" sz="3200" dirty="0"/>
              <a:t>sa déclaration, l’information qui sera donnée au patient et/ou </a:t>
            </a:r>
            <a:br>
              <a:rPr lang="fr-FR" sz="3200" dirty="0"/>
            </a:br>
            <a:r>
              <a:rPr lang="fr-FR" sz="3200" dirty="0"/>
              <a:t>au représentant légal, ainsi que la désignation du (ou des) médecin(s) qui s’en chargera(ont) font l’objet d’une </a:t>
            </a:r>
            <a:r>
              <a:rPr lang="fr-FR" sz="3200" b="1" dirty="0">
                <a:solidFill>
                  <a:schemeClr val="accent1"/>
                </a:solidFill>
              </a:rPr>
              <a:t>concertation entre anesthésiste et chirurgien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2" y="0"/>
            <a:ext cx="770020" cy="1019110"/>
          </a:xfrm>
          <a:prstGeom prst="rect">
            <a:avLst/>
          </a:prstGeom>
          <a:noFill/>
          <a:effectLst/>
        </p:spPr>
        <p:txBody>
          <a:bodyPr wrap="none" lIns="91440" tIns="45720" rIns="91440" bIns="45720" anchor="ctr">
            <a:noAutofit/>
          </a:bodyPr>
          <a:lstStyle/>
          <a:p>
            <a:pPr algn="ctr"/>
            <a:endParaRPr lang="fr-FR" sz="44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0723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0"/>
            <a:r>
              <a:rPr lang="fr-FR" b="1" dirty="0">
                <a:solidFill>
                  <a:srgbClr val="FF0000"/>
                </a:solidFill>
                <a:latin typeface="+mn-lt"/>
              </a:rPr>
              <a:t>Point 13 RMM</a:t>
            </a:r>
          </a:p>
        </p:txBody>
      </p:sp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endParaRPr lang="fr-FR" dirty="0"/>
          </a:p>
          <a:p>
            <a:pPr marL="0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fr-FR" sz="3200" dirty="0"/>
              <a:t>L’</a:t>
            </a:r>
            <a:r>
              <a:rPr lang="fr-FR" altLang="ja-JP" sz="3200" b="1" dirty="0">
                <a:solidFill>
                  <a:schemeClr val="accent1"/>
                </a:solidFill>
              </a:rPr>
              <a:t>analyse</a:t>
            </a:r>
            <a:r>
              <a:rPr lang="fr-FR" altLang="ja-JP" sz="3200" dirty="0"/>
              <a:t> régulière et </a:t>
            </a:r>
            <a:r>
              <a:rPr lang="fr-FR" altLang="ja-JP" sz="3200" b="1" dirty="0">
                <a:solidFill>
                  <a:schemeClr val="accent1"/>
                </a:solidFill>
              </a:rPr>
              <a:t>en équipe </a:t>
            </a:r>
            <a:r>
              <a:rPr lang="fr-FR" altLang="ja-JP" sz="3200" dirty="0"/>
              <a:t>pluri-professionnelle pluridisciplinaire </a:t>
            </a:r>
            <a:br>
              <a:rPr lang="fr-FR" altLang="ja-JP" sz="3200" dirty="0"/>
            </a:br>
            <a:r>
              <a:rPr lang="fr-FR" altLang="ja-JP" sz="3200" dirty="0"/>
              <a:t>des </a:t>
            </a:r>
            <a:r>
              <a:rPr lang="fr-FR" altLang="ja-JP" sz="3200" b="1" dirty="0">
                <a:solidFill>
                  <a:schemeClr val="accent1"/>
                </a:solidFill>
              </a:rPr>
              <a:t>événements indésirables associés aux soins</a:t>
            </a:r>
            <a:r>
              <a:rPr lang="fr-FR" altLang="ja-JP" sz="3200" dirty="0"/>
              <a:t> (de type RMM) </a:t>
            </a:r>
            <a:br>
              <a:rPr lang="fr-FR" altLang="ja-JP" sz="3200" dirty="0"/>
            </a:br>
            <a:r>
              <a:rPr lang="fr-FR" altLang="ja-JP" sz="3200" dirty="0"/>
              <a:t>est organisée et entraîne la mise en œuvre d</a:t>
            </a:r>
            <a:r>
              <a:rPr lang="fr-FR" sz="3200" dirty="0"/>
              <a:t>’</a:t>
            </a:r>
            <a:r>
              <a:rPr lang="fr-FR" altLang="ja-JP" sz="3200" dirty="0"/>
              <a:t>actions d</a:t>
            </a:r>
            <a:r>
              <a:rPr lang="fr-FR" sz="3200" dirty="0"/>
              <a:t>’</a:t>
            </a:r>
            <a:r>
              <a:rPr lang="fr-FR" altLang="ja-JP" sz="3200" dirty="0"/>
              <a:t>amélioration </a:t>
            </a:r>
            <a:br>
              <a:rPr lang="fr-FR" altLang="ja-JP" sz="3200" dirty="0"/>
            </a:br>
            <a:r>
              <a:rPr lang="fr-FR" altLang="ja-JP" sz="3200" dirty="0"/>
              <a:t>des soins et de la sécurité des patients</a:t>
            </a:r>
            <a:br>
              <a:rPr lang="fr-FR" altLang="ja-JP" dirty="0"/>
            </a:br>
            <a:endParaRPr lang="fr-FR" altLang="ja-JP" dirty="0"/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524001" y="0"/>
            <a:ext cx="1016549" cy="1019110"/>
          </a:xfrm>
          <a:prstGeom prst="rect">
            <a:avLst/>
          </a:prstGeom>
          <a:noFill/>
          <a:effectLst/>
        </p:spPr>
        <p:txBody>
          <a:bodyPr wrap="none" lIns="91440" tIns="45720" rIns="91440" bIns="45720" anchor="ctr">
            <a:noAutofit/>
          </a:bodyPr>
          <a:lstStyle/>
          <a:p>
            <a:pPr algn="ctr"/>
            <a:endParaRPr lang="fr-FR" sz="44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1" y="2767025"/>
            <a:ext cx="1016549" cy="1019110"/>
          </a:xfrm>
          <a:prstGeom prst="rect">
            <a:avLst/>
          </a:prstGeom>
          <a:noFill/>
          <a:effectLst/>
        </p:spPr>
        <p:txBody>
          <a:bodyPr wrap="none" lIns="91440" tIns="45720" rIns="91440" bIns="45720" anchor="ctr">
            <a:noAutofit/>
          </a:bodyPr>
          <a:lstStyle/>
          <a:p>
            <a:pPr algn="ctr"/>
            <a:endParaRPr lang="fr-FR" sz="44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6006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2946" y="365125"/>
            <a:ext cx="10230853" cy="854075"/>
          </a:xfrm>
        </p:spPr>
        <p:txBody>
          <a:bodyPr>
            <a:normAutofit fontScale="90000"/>
          </a:bodyPr>
          <a:lstStyle/>
          <a:p>
            <a:pPr marL="539750"/>
            <a:r>
              <a:rPr lang="fr-FR" sz="4000" b="1" dirty="0">
                <a:solidFill>
                  <a:srgbClr val="FF0000"/>
                </a:solidFill>
                <a:latin typeface="+mn-lt"/>
              </a:rPr>
              <a:t>Point 15,  DE PLUS, CETTE CHARTE RAPPELLE : </a:t>
            </a:r>
          </a:p>
        </p:txBody>
      </p:sp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>
          <a:xfrm>
            <a:off x="1379620" y="1219200"/>
            <a:ext cx="9974179" cy="599974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r-FR" sz="2400" dirty="0"/>
              <a:t>Le </a:t>
            </a:r>
            <a:r>
              <a:rPr lang="fr-FR" sz="2400" b="1" dirty="0">
                <a:solidFill>
                  <a:schemeClr val="accent1"/>
                </a:solidFill>
              </a:rPr>
              <a:t>respect mutuel </a:t>
            </a:r>
            <a:r>
              <a:rPr lang="fr-FR" sz="2400" dirty="0"/>
              <a:t>et le respect de l’</a:t>
            </a:r>
            <a:r>
              <a:rPr lang="fr-FR" altLang="ja-JP" sz="2400" dirty="0"/>
              <a:t>expertise professionnelle de chacun, l’écoute et la nécessité des échanges d’informations que se doivent tous </a:t>
            </a:r>
            <a:br>
              <a:rPr lang="fr-FR" altLang="ja-JP" sz="2400" dirty="0"/>
            </a:br>
            <a:r>
              <a:rPr lang="fr-FR" altLang="ja-JP" sz="2400" dirty="0"/>
              <a:t>les professionnels de santé quel que soit leur statut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r-FR" sz="2400" dirty="0"/>
              <a:t>L’</a:t>
            </a:r>
            <a:r>
              <a:rPr lang="fr-FR" altLang="ja-JP" sz="2400" dirty="0"/>
              <a:t>importance de la </a:t>
            </a:r>
            <a:r>
              <a:rPr lang="fr-FR" altLang="ja-JP" sz="2400" b="1" dirty="0">
                <a:solidFill>
                  <a:schemeClr val="accent1"/>
                </a:solidFill>
              </a:rPr>
              <a:t>vigilance</a:t>
            </a:r>
            <a:r>
              <a:rPr lang="fr-FR" altLang="ja-JP" sz="2400" dirty="0"/>
              <a:t> de tous les acteurs pour détecter et </a:t>
            </a:r>
            <a:r>
              <a:rPr lang="fr-FR" altLang="ja-JP" sz="2400" b="1" dirty="0"/>
              <a:t>signaler sans délai toute situation dangereuse et événement indésirable associé aux soins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r-FR" sz="2400" dirty="0"/>
              <a:t>Que les modalités de </a:t>
            </a:r>
            <a:r>
              <a:rPr lang="fr-FR" sz="2400" b="1" dirty="0">
                <a:solidFill>
                  <a:schemeClr val="accent1"/>
                </a:solidFill>
              </a:rPr>
              <a:t>communication</a:t>
            </a:r>
            <a:r>
              <a:rPr lang="fr-FR" sz="2400" dirty="0"/>
              <a:t> anticipée des absences ou indisponibilités des médecins sont établies afin de permettre une meilleure adaptation des ressources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fr-FR" sz="2400" dirty="0"/>
              <a:t>Que la </a:t>
            </a:r>
            <a:r>
              <a:rPr lang="fr-FR" sz="2400" b="1" dirty="0">
                <a:solidFill>
                  <a:schemeClr val="accent1"/>
                </a:solidFill>
              </a:rPr>
              <a:t>sécurité du patient est l’</a:t>
            </a:r>
            <a:r>
              <a:rPr lang="fr-FR" altLang="ja-JP" sz="2400" b="1" dirty="0">
                <a:solidFill>
                  <a:schemeClr val="accent1"/>
                </a:solidFill>
              </a:rPr>
              <a:t>affaire de tous </a:t>
            </a:r>
            <a:r>
              <a:rPr lang="fr-FR" altLang="ja-JP" sz="2400" dirty="0"/>
              <a:t>les professionnels sans exception et quel que soit leur statut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01" y="0"/>
            <a:ext cx="1016549" cy="1019110"/>
          </a:xfrm>
          <a:prstGeom prst="rect">
            <a:avLst/>
          </a:prstGeom>
          <a:noFill/>
          <a:effectLst/>
        </p:spPr>
        <p:txBody>
          <a:bodyPr wrap="none" lIns="91440" tIns="45720" rIns="91440" bIns="45720" anchor="ctr">
            <a:noAutofit/>
          </a:bodyPr>
          <a:lstStyle/>
          <a:p>
            <a:pPr algn="ctr"/>
            <a:endParaRPr lang="fr-FR" sz="4400" b="1" dirty="0">
              <a:ln w="95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3934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D268D-7DE4-FE46-B253-4CF01F79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+mn-lt"/>
              </a:rPr>
              <a:t>Cartographie des risques opératoires du cabinet </a:t>
            </a:r>
            <a:r>
              <a:rPr lang="fr-FR" sz="3200" b="1" dirty="0" err="1">
                <a:solidFill>
                  <a:srgbClr val="FF0000"/>
                </a:solidFill>
                <a:latin typeface="+mn-lt"/>
              </a:rPr>
              <a:t>Branchet</a:t>
            </a:r>
            <a:r>
              <a:rPr lang="fr-FR" sz="3200" b="1" dirty="0">
                <a:solidFill>
                  <a:srgbClr val="FF0000"/>
                </a:solidFill>
                <a:latin typeface="+mn-lt"/>
              </a:rPr>
              <a:t> édition 2017</a:t>
            </a:r>
            <a:br>
              <a:rPr lang="fr-FR" sz="3200" b="1" dirty="0">
                <a:solidFill>
                  <a:srgbClr val="FF0000"/>
                </a:solidFill>
                <a:latin typeface="+mn-lt"/>
              </a:rPr>
            </a:br>
            <a:r>
              <a:rPr lang="fr-FR" sz="3200" dirty="0">
                <a:solidFill>
                  <a:srgbClr val="FF0000"/>
                </a:solidFill>
                <a:latin typeface="+mn-lt"/>
              </a:rPr>
              <a:t>avec l’autorisation du CB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F89D3A4-31DE-F043-BDDF-D005A7A97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1845" y="1825625"/>
            <a:ext cx="9108309" cy="4351338"/>
          </a:xfrm>
        </p:spPr>
      </p:pic>
    </p:spTree>
    <p:extLst>
      <p:ext uri="{BB962C8B-B14F-4D97-AF65-F5344CB8AC3E}">
        <p14:creationId xmlns:p14="http://schemas.microsoft.com/office/powerpoint/2010/main" val="398077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BFAA1-2ECF-D746-9957-3D09D3FA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Cartographie des risques opératoires du cabinet </a:t>
            </a:r>
            <a:r>
              <a:rPr lang="fr-FR" sz="3600" b="1" dirty="0" err="1">
                <a:solidFill>
                  <a:srgbClr val="FF0000"/>
                </a:solidFill>
              </a:rPr>
              <a:t>Branchet</a:t>
            </a:r>
            <a:r>
              <a:rPr lang="fr-FR" sz="3600" b="1" dirty="0">
                <a:solidFill>
                  <a:srgbClr val="FF0000"/>
                </a:solidFill>
              </a:rPr>
              <a:t> édition 2017</a:t>
            </a:r>
            <a:br>
              <a:rPr lang="fr-FR" sz="3600" b="1" dirty="0">
                <a:solidFill>
                  <a:srgbClr val="FF0000"/>
                </a:solidFill>
              </a:rPr>
            </a:br>
            <a:r>
              <a:rPr lang="fr-FR" sz="3600" dirty="0">
                <a:solidFill>
                  <a:srgbClr val="FF0000"/>
                </a:solidFill>
              </a:rPr>
              <a:t>avec l’autorisation du CB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AF16088-3605-AF45-8FB6-727593AA8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5059"/>
            <a:ext cx="10515600" cy="4332469"/>
          </a:xfrm>
        </p:spPr>
      </p:pic>
    </p:spTree>
    <p:extLst>
      <p:ext uri="{BB962C8B-B14F-4D97-AF65-F5344CB8AC3E}">
        <p14:creationId xmlns:p14="http://schemas.microsoft.com/office/powerpoint/2010/main" val="2616416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E1F4B-A20F-FC48-9BF9-714C3E09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+mn-lt"/>
              </a:rPr>
              <a:t>Conclusion: </a:t>
            </a:r>
            <a:r>
              <a:rPr lang="fr-FR" sz="3600" b="1" dirty="0">
                <a:solidFill>
                  <a:srgbClr val="FF0000"/>
                </a:solidFill>
                <a:latin typeface="+mn-lt"/>
              </a:rPr>
              <a:t>un beau projet , à partir de la RMM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5711AA-FCE8-7C43-824F-169994F16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3200" dirty="0"/>
              <a:t>Meilleur </a:t>
            </a:r>
            <a:r>
              <a:rPr lang="fr-FR" sz="3200" b="1" dirty="0"/>
              <a:t>pertinence</a:t>
            </a:r>
            <a:r>
              <a:rPr lang="fr-FR" sz="3200" dirty="0"/>
              <a:t> des EIAS après discussion en RMM </a:t>
            </a:r>
          </a:p>
          <a:p>
            <a:r>
              <a:rPr lang="fr-FR" sz="3200" dirty="0"/>
              <a:t>RMM </a:t>
            </a:r>
            <a:r>
              <a:rPr lang="fr-FR" sz="3200" b="1" dirty="0"/>
              <a:t>multidisciplinaire</a:t>
            </a:r>
            <a:r>
              <a:rPr lang="fr-FR" sz="3200" dirty="0"/>
              <a:t> et </a:t>
            </a:r>
            <a:r>
              <a:rPr lang="fr-FR" sz="3200" b="1" dirty="0"/>
              <a:t>pluri professionnelle</a:t>
            </a:r>
          </a:p>
          <a:p>
            <a:r>
              <a:rPr lang="fr-FR" sz="3200" dirty="0"/>
              <a:t>Renforce la </a:t>
            </a:r>
            <a:r>
              <a:rPr lang="fr-FR" sz="3200" b="1" dirty="0"/>
              <a:t>cohésion</a:t>
            </a:r>
            <a:r>
              <a:rPr lang="fr-FR" sz="3200" dirty="0"/>
              <a:t> de l’équipe </a:t>
            </a:r>
          </a:p>
          <a:p>
            <a:r>
              <a:rPr lang="fr-FR" sz="3200" dirty="0"/>
              <a:t>Savoir transformer la RMM en moment de </a:t>
            </a:r>
            <a:r>
              <a:rPr lang="fr-FR" sz="3200" b="1" dirty="0"/>
              <a:t>convivialité</a:t>
            </a:r>
          </a:p>
          <a:p>
            <a:r>
              <a:rPr lang="fr-FR" sz="3200" b="1" dirty="0"/>
              <a:t>Respec</a:t>
            </a:r>
            <a:r>
              <a:rPr lang="fr-FR" sz="3200" dirty="0"/>
              <a:t>t des principes de bases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/>
              <a:t>Anonymat 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/>
              <a:t>Culture non punitive 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/>
              <a:t>Pas de bouc émissaire 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dirty="0"/>
              <a:t>Suivi évaluatif</a:t>
            </a:r>
          </a:p>
          <a:p>
            <a:pPr marL="0" indent="0">
              <a:buNone/>
            </a:pPr>
            <a:r>
              <a:rPr lang="fr-FR" sz="3200" dirty="0"/>
              <a:t>     Pour le moment , chaque spécialité déclare l’EIAS à son OA</a:t>
            </a:r>
          </a:p>
        </p:txBody>
      </p:sp>
    </p:spTree>
    <p:extLst>
      <p:ext uri="{BB962C8B-B14F-4D97-AF65-F5344CB8AC3E}">
        <p14:creationId xmlns:p14="http://schemas.microsoft.com/office/powerpoint/2010/main" val="238126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1E874-32D1-304D-82E6-D7E43566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C12FDE-88AB-A943-A52D-92CD28B9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4000" b="1" dirty="0"/>
          </a:p>
          <a:p>
            <a:pPr marL="0" indent="0">
              <a:buNone/>
            </a:pPr>
            <a:r>
              <a:rPr lang="fr-FR" sz="4000" b="1" dirty="0"/>
              <a:t>L’accréditation en équipe , un beau projet </a:t>
            </a: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patrick.georges.yavordios@gmail .com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LOGO CFAR 2013.png">
            <a:extLst>
              <a:ext uri="{FF2B5EF4-FFF2-40B4-BE49-F238E27FC236}">
                <a16:creationId xmlns:a16="http://schemas.microsoft.com/office/drawing/2014/main" id="{E0263AE2-A277-F44F-8859-EBF026665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" y="98743"/>
            <a:ext cx="1856461" cy="14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51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Arial"/>
                <a:cs typeface="Arial"/>
              </a:rPr>
              <a:t>Déclaration de liens d’intérêts</a:t>
            </a:r>
            <a:br>
              <a:rPr lang="fr-FR" sz="3200" b="1" dirty="0">
                <a:latin typeface="Arial"/>
                <a:cs typeface="Arial"/>
              </a:rPr>
            </a:br>
            <a:r>
              <a:rPr lang="fr-FR" sz="3200" b="1" dirty="0">
                <a:latin typeface="Arial"/>
                <a:cs typeface="Arial"/>
              </a:rPr>
              <a:t> </a:t>
            </a:r>
            <a:r>
              <a:rPr lang="fr-FR" sz="2400" b="1" dirty="0">
                <a:latin typeface="Arial"/>
                <a:cs typeface="Arial"/>
              </a:rPr>
              <a:t>Patrick-Georges Yavordios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b="1" dirty="0"/>
          </a:p>
          <a:p>
            <a:pPr marL="0" indent="0">
              <a:buNone/>
            </a:pPr>
            <a:endParaRPr lang="fr-FR" sz="1800" b="1" dirty="0"/>
          </a:p>
          <a:p>
            <a:pPr marL="0" indent="0" algn="ctr">
              <a:buNone/>
            </a:pPr>
            <a:r>
              <a:rPr lang="fr-FR" sz="1800" b="1" dirty="0">
                <a:latin typeface="Arial"/>
                <a:cs typeface="Arial"/>
              </a:rPr>
              <a:t>ARRES, président délégué</a:t>
            </a:r>
          </a:p>
          <a:p>
            <a:pPr marL="0" indent="0" algn="ctr">
              <a:buNone/>
            </a:pPr>
            <a:r>
              <a:rPr lang="fr-FR" sz="1800" b="1" dirty="0">
                <a:latin typeface="Arial"/>
                <a:cs typeface="Arial"/>
              </a:rPr>
              <a:t>ASSPRO, secrétaire général</a:t>
            </a:r>
          </a:p>
          <a:p>
            <a:pPr marL="0" indent="0" algn="ctr">
              <a:buNone/>
            </a:pPr>
            <a:r>
              <a:rPr lang="fr-FR" sz="1800" b="1" dirty="0">
                <a:latin typeface="Arial"/>
                <a:cs typeface="Arial"/>
              </a:rPr>
              <a:t>Cabinet  BRANCHET, consultant , directeur médical</a:t>
            </a:r>
          </a:p>
          <a:p>
            <a:pPr marL="0" indent="0" algn="ctr">
              <a:buNone/>
            </a:pPr>
            <a:r>
              <a:rPr lang="fr-FR" sz="1800" b="1" dirty="0">
                <a:latin typeface="Arial"/>
                <a:cs typeface="Arial"/>
              </a:rPr>
              <a:t>CFAR, vice président</a:t>
            </a:r>
          </a:p>
          <a:p>
            <a:pPr marL="0" indent="0" algn="ctr">
              <a:buNone/>
            </a:pPr>
            <a:r>
              <a:rPr lang="fr-FR" sz="1800" b="1" dirty="0">
                <a:latin typeface="Arial"/>
                <a:cs typeface="Arial"/>
              </a:rPr>
              <a:t>HAS, expert pour l’accréditation</a:t>
            </a:r>
          </a:p>
          <a:p>
            <a:pPr marL="0" indent="0" algn="ctr">
              <a:buNone/>
            </a:pPr>
            <a:r>
              <a:rPr lang="fr-FR" sz="1800" b="1" dirty="0">
                <a:latin typeface="Arial"/>
                <a:cs typeface="Arial"/>
              </a:rPr>
              <a:t>SNARF, vice président</a:t>
            </a:r>
          </a:p>
          <a:p>
            <a:pPr marL="0" indent="0">
              <a:buNone/>
            </a:pPr>
            <a:endParaRPr lang="fr-FR" b="1" dirty="0">
              <a:latin typeface="Arial"/>
              <a:cs typeface="Arial"/>
            </a:endParaRPr>
          </a:p>
        </p:txBody>
      </p:sp>
      <p:pic>
        <p:nvPicPr>
          <p:cNvPr id="8" name="Image 7" descr="Sans titre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5085184"/>
            <a:ext cx="1944216" cy="934054"/>
          </a:xfrm>
          <a:prstGeom prst="rect">
            <a:avLst/>
          </a:prstGeom>
        </p:spPr>
      </p:pic>
      <p:pic>
        <p:nvPicPr>
          <p:cNvPr id="9" name="Image 8" descr="Sans titre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2060849"/>
            <a:ext cx="1872208" cy="1016113"/>
          </a:xfrm>
          <a:prstGeom prst="rect">
            <a:avLst/>
          </a:prstGeom>
        </p:spPr>
      </p:pic>
      <p:pic>
        <p:nvPicPr>
          <p:cNvPr id="10" name="Image 9" descr="6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5085185"/>
            <a:ext cx="1220738" cy="1140951"/>
          </a:xfrm>
          <a:prstGeom prst="rect">
            <a:avLst/>
          </a:prstGeom>
        </p:spPr>
      </p:pic>
      <p:pic>
        <p:nvPicPr>
          <p:cNvPr id="11" name="Image 10" descr="cfa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4298950"/>
            <a:ext cx="1689100" cy="1308100"/>
          </a:xfrm>
          <a:prstGeom prst="rect">
            <a:avLst/>
          </a:prstGeom>
        </p:spPr>
      </p:pic>
      <p:pic>
        <p:nvPicPr>
          <p:cNvPr id="12" name="Image 11" descr="asspro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2006630"/>
            <a:ext cx="1944216" cy="846306"/>
          </a:xfrm>
          <a:prstGeom prst="rect">
            <a:avLst/>
          </a:prstGeom>
        </p:spPr>
      </p:pic>
      <p:pic>
        <p:nvPicPr>
          <p:cNvPr id="13" name="Image 12" descr="arres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4149080"/>
            <a:ext cx="1584176" cy="9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024F4-F42D-7547-9932-E9183BB8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b="1" dirty="0">
                <a:solidFill>
                  <a:srgbClr val="FF0000"/>
                </a:solidFill>
                <a:latin typeface="+mn-lt"/>
              </a:rPr>
              <a:t>Intérêt du travail en équipe de soins, quelle que soit sa définition et son contour</a:t>
            </a:r>
            <a:br>
              <a:rPr lang="fr-FR" dirty="0">
                <a:solidFill>
                  <a:srgbClr val="FF0000"/>
                </a:solidFill>
                <a:latin typeface="+mn-lt"/>
              </a:rPr>
            </a:br>
            <a:r>
              <a:rPr lang="fr-FR" sz="2700" dirty="0">
                <a:solidFill>
                  <a:srgbClr val="FF0000"/>
                </a:solidFill>
                <a:latin typeface="+mn-lt"/>
              </a:rPr>
              <a:t>selon HAS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A58029-7C30-2247-A03B-EED7F9B2C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pierre angulaire </a:t>
            </a:r>
            <a:r>
              <a:rPr lang="fr-FR" dirty="0"/>
              <a:t>de la construction de la sécurité en établissement de soins </a:t>
            </a:r>
          </a:p>
          <a:p>
            <a:pPr marL="0" indent="0">
              <a:buNone/>
            </a:pPr>
            <a:r>
              <a:rPr lang="fr-FR" b="1" dirty="0"/>
              <a:t>lieu de réussites </a:t>
            </a:r>
            <a:r>
              <a:rPr lang="fr-FR" dirty="0"/>
              <a:t>:</a:t>
            </a:r>
          </a:p>
          <a:p>
            <a:pPr marL="457200" lvl="1" indent="0">
              <a:buNone/>
            </a:pPr>
            <a:r>
              <a:rPr lang="fr-FR" dirty="0"/>
              <a:t>- quand l’équipe découvre un mode de fonctionnement synergique</a:t>
            </a:r>
          </a:p>
          <a:p>
            <a:pPr marL="457200" lvl="1" indent="0">
              <a:buNone/>
            </a:pPr>
            <a:r>
              <a:rPr lang="fr-FR" dirty="0"/>
              <a:t>- actions quand des relations humaines perturbées entravent sa performance. </a:t>
            </a:r>
          </a:p>
          <a:p>
            <a:pPr marL="0" indent="0">
              <a:buNone/>
            </a:pPr>
            <a:r>
              <a:rPr lang="fr-FR" b="1" dirty="0"/>
              <a:t>cohésion de l’équipe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dirty="0"/>
              <a:t>le changement à opérer est culturel, il faut refonder les valeurs du « travailler ensemble ».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78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649E7-BE9F-1540-A618-7A17B4ED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26" y="252831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+mn-lt"/>
              </a:rPr>
              <a:t>Un programme réalisé en équipe</a:t>
            </a:r>
            <a:br>
              <a:rPr lang="fr-FR" sz="3600" b="1" dirty="0">
                <a:solidFill>
                  <a:srgbClr val="FF0000"/>
                </a:solidFill>
                <a:latin typeface="+mn-lt"/>
              </a:rPr>
            </a:br>
            <a:r>
              <a:rPr lang="fr-FR" sz="2800" dirty="0">
                <a:solidFill>
                  <a:srgbClr val="FF0000"/>
                </a:solidFill>
              </a:rPr>
              <a:t>selon HAS</a:t>
            </a:r>
            <a:endParaRPr lang="fr-FR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F3F11B-6664-1047-88DC-351AC354F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Programme annuel comportant </a:t>
            </a:r>
          </a:p>
          <a:p>
            <a:pPr marL="0" indent="0">
              <a:buNone/>
            </a:pPr>
            <a:endParaRPr lang="fr-FR" b="1" dirty="0"/>
          </a:p>
          <a:p>
            <a:pPr lvl="1">
              <a:buFontTx/>
              <a:buChar char="-"/>
            </a:pPr>
            <a:r>
              <a:rPr lang="fr-FR" sz="2800" b="1" dirty="0"/>
              <a:t>un volet évaluatif : </a:t>
            </a:r>
          </a:p>
          <a:p>
            <a:pPr lvl="1">
              <a:buFontTx/>
              <a:buChar char="-"/>
            </a:pPr>
            <a:r>
              <a:rPr lang="fr-FR" sz="2800" dirty="0"/>
              <a:t>repérage, analyse,  déclaration d’EIAS</a:t>
            </a:r>
          </a:p>
          <a:p>
            <a:pPr marL="457200" lvl="1" indent="0">
              <a:buNone/>
            </a:pPr>
            <a:endParaRPr lang="fr-FR" sz="2800" dirty="0"/>
          </a:p>
          <a:p>
            <a:pPr marL="457200" lvl="1" indent="0">
              <a:buNone/>
            </a:pPr>
            <a:r>
              <a:rPr lang="fr-FR" sz="2800" dirty="0"/>
              <a:t> - </a:t>
            </a:r>
            <a:r>
              <a:rPr lang="fr-FR" sz="2800" b="1" dirty="0"/>
              <a:t>un volet cognitif : </a:t>
            </a:r>
          </a:p>
          <a:p>
            <a:pPr marL="457200" lvl="1" indent="0">
              <a:buNone/>
            </a:pPr>
            <a:r>
              <a:rPr lang="fr-FR" sz="2800" dirty="0"/>
              <a:t>application de recommandations , réalisation d’activités , développement d’un socle de connaissances partagées</a:t>
            </a:r>
          </a:p>
          <a:p>
            <a:pPr marL="457200" lvl="1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dirty="0"/>
              <a:t> valide le développement professionnel continu (DPC) des praticiens.</a:t>
            </a:r>
          </a:p>
        </p:txBody>
      </p:sp>
    </p:spTree>
    <p:extLst>
      <p:ext uri="{BB962C8B-B14F-4D97-AF65-F5344CB8AC3E}">
        <p14:creationId xmlns:p14="http://schemas.microsoft.com/office/powerpoint/2010/main" val="53180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F17003-ABCD-4F4D-AA5E-084CC7BD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+mn-lt"/>
              </a:rPr>
              <a:t>Une dimension de travail collectif</a:t>
            </a:r>
            <a:br>
              <a:rPr lang="fr-FR" sz="3600" b="1" dirty="0">
                <a:solidFill>
                  <a:srgbClr val="FF0000"/>
                </a:solidFill>
                <a:latin typeface="+mn-lt"/>
              </a:rPr>
            </a:br>
            <a:r>
              <a:rPr lang="fr-FR" sz="3200" dirty="0">
                <a:solidFill>
                  <a:srgbClr val="FF0000"/>
                </a:solidFill>
              </a:rPr>
              <a:t>selon HAS</a:t>
            </a:r>
            <a:endParaRPr lang="fr-F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7F72E8-E117-004A-A5E4-58DED010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/>
              <a:t>programme en équipe avec :</a:t>
            </a:r>
          </a:p>
          <a:p>
            <a:pPr marL="0" indent="0">
              <a:buNone/>
            </a:pPr>
            <a:endParaRPr lang="fr-FR" sz="3200" dirty="0"/>
          </a:p>
          <a:p>
            <a:pPr lvl="1">
              <a:buFont typeface="Wingdings" pitchFamily="2" charset="2"/>
              <a:buChar char="§"/>
            </a:pPr>
            <a:r>
              <a:rPr lang="fr-FR" sz="3200" dirty="0"/>
              <a:t> actions sur la coordination des acteurs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/>
              <a:t> partage d’informations 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/>
              <a:t> harmonisation des pratiques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/>
              <a:t> EIAS  sélectionnés et analysés par l’équipe en  RMM puis déclarés à l’organisme agréé.</a:t>
            </a:r>
          </a:p>
        </p:txBody>
      </p:sp>
    </p:spTree>
    <p:extLst>
      <p:ext uri="{BB962C8B-B14F-4D97-AF65-F5344CB8AC3E}">
        <p14:creationId xmlns:p14="http://schemas.microsoft.com/office/powerpoint/2010/main" val="103959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922BE-57BB-3546-B170-53E16190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+mn-lt"/>
              </a:rPr>
              <a:t>Equipe multidisciplinaire , </a:t>
            </a:r>
            <a:r>
              <a:rPr lang="fr-FR" sz="3600" b="1" dirty="0" err="1">
                <a:solidFill>
                  <a:srgbClr val="FF0000"/>
                </a:solidFill>
                <a:latin typeface="+mn-lt"/>
              </a:rPr>
              <a:t>pluriprofessionnelle</a:t>
            </a:r>
            <a:br>
              <a:rPr lang="fr-FR" sz="3600" b="1" dirty="0">
                <a:solidFill>
                  <a:srgbClr val="FF0000"/>
                </a:solidFill>
                <a:latin typeface="+mn-lt"/>
              </a:rPr>
            </a:br>
            <a:r>
              <a:rPr lang="fr-FR" sz="3200" b="1" dirty="0">
                <a:solidFill>
                  <a:srgbClr val="FF0000"/>
                </a:solidFill>
              </a:rPr>
              <a:t>selon HAS</a:t>
            </a:r>
            <a:endParaRPr lang="fr-F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571C66-8A7B-6D40-A562-1E9C9084D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sz="3200" dirty="0"/>
              <a:t>l’équipe de médecins de même discipline peut associer d’autres professionnels de disciplines et métiers différents </a:t>
            </a:r>
          </a:p>
          <a:p>
            <a:r>
              <a:rPr lang="fr-FR" sz="3200" dirty="0"/>
              <a:t>éligibles ou non au dispositif d’accréditation</a:t>
            </a:r>
          </a:p>
          <a:p>
            <a:r>
              <a:rPr lang="fr-FR" sz="3200" dirty="0"/>
              <a:t> intéressés par cette démarche collective </a:t>
            </a:r>
          </a:p>
          <a:p>
            <a:r>
              <a:rPr lang="fr-FR" sz="3200" dirty="0"/>
              <a:t> une équipe d’AR  peut réaliser une analyse d'EIAS en RMM avec des chirurgiens et des paramédicaux.</a:t>
            </a:r>
          </a:p>
        </p:txBody>
      </p:sp>
    </p:spTree>
    <p:extLst>
      <p:ext uri="{BB962C8B-B14F-4D97-AF65-F5344CB8AC3E}">
        <p14:creationId xmlns:p14="http://schemas.microsoft.com/office/powerpoint/2010/main" val="279529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7D70E-B9D1-C44F-BA90-EC8545F0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+mn-lt"/>
              </a:rPr>
              <a:t>L’accréditation des médecins et la reconnaissance de l’équipe</a:t>
            </a:r>
            <a:br>
              <a:rPr lang="fr-FR" sz="3200" b="1" dirty="0">
                <a:solidFill>
                  <a:srgbClr val="FF0000"/>
                </a:solidFill>
                <a:latin typeface="+mn-lt"/>
              </a:rPr>
            </a:br>
            <a:r>
              <a:rPr lang="fr-FR" sz="3100" dirty="0">
                <a:solidFill>
                  <a:srgbClr val="FF0000"/>
                </a:solidFill>
                <a:latin typeface="+mn-lt"/>
              </a:rPr>
              <a:t>selon HAS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28BD8C-D444-5A45-8F89-12F400FF4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/>
              <a:t>L’équipe évalue  chaque année </a:t>
            </a:r>
            <a:r>
              <a:rPr lang="fr-FR" dirty="0"/>
              <a:t>sa réponse aux exigences du programme définit par l’organisme agréé.</a:t>
            </a:r>
          </a:p>
          <a:p>
            <a:r>
              <a:rPr lang="fr-FR" b="1" dirty="0"/>
              <a:t>un expert de l’OA , porte une appréciation </a:t>
            </a:r>
            <a:r>
              <a:rPr lang="fr-FR" dirty="0"/>
              <a:t>externe sur le fonctionnement de l’équipe et sur l’implication individuelle de chaque médecin. </a:t>
            </a:r>
          </a:p>
          <a:p>
            <a:r>
              <a:rPr lang="fr-FR" b="1" dirty="0"/>
              <a:t>la HAS délivre une attestation </a:t>
            </a:r>
            <a:r>
              <a:rPr lang="fr-FR" dirty="0"/>
              <a:t>de réalisation de la démarche d’accréditation en équipe ainsi qu’un certificat individuel d’accréditation aux médecins. </a:t>
            </a:r>
          </a:p>
          <a:p>
            <a:r>
              <a:rPr lang="fr-FR" dirty="0"/>
              <a:t>Si l’organisme est agréé ODPC, les médecins </a:t>
            </a:r>
            <a:r>
              <a:rPr lang="fr-FR" b="1" dirty="0"/>
              <a:t>valideront leur DPC.</a:t>
            </a:r>
          </a:p>
          <a:p>
            <a:r>
              <a:rPr lang="fr-FR" dirty="0"/>
              <a:t>Les paramédicaux de l’équipe valideront également leur DPC, si l’établissement de santé est lui-même ODPC.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50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5308E-71A1-0641-9EE0-C2052102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+mn-lt"/>
              </a:rPr>
              <a:t>La HAS a analysé la base de retour d’expérience (base REX) du dispositif d’accréditation des médecins et des équipes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2AF970-F737-1949-973E-128B6AD30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b="1" dirty="0"/>
              <a:t>46 957 EIAS </a:t>
            </a:r>
            <a:r>
              <a:rPr lang="fr-FR" sz="3000" dirty="0"/>
              <a:t>analysés de 2011à 2015</a:t>
            </a:r>
          </a:p>
          <a:p>
            <a:r>
              <a:rPr lang="fr-FR" dirty="0"/>
              <a:t> les facteurs le plus souvent en cause sont liés à </a:t>
            </a:r>
            <a:r>
              <a:rPr lang="fr-FR" b="1" dirty="0"/>
              <a:t>l’équipe :  27 % des cas. </a:t>
            </a:r>
          </a:p>
          <a:p>
            <a:r>
              <a:rPr lang="fr-FR" sz="3000" dirty="0"/>
              <a:t> les causes profondes les plus fréquemment identifiées sont :</a:t>
            </a:r>
          </a:p>
          <a:p>
            <a:pPr lvl="2">
              <a:buFont typeface="Wingdings" pitchFamily="2" charset="2"/>
              <a:buChar char="§"/>
            </a:pPr>
            <a:r>
              <a:rPr lang="fr-FR" sz="2800" dirty="0"/>
              <a:t> problèmes de communication entre professionnels : </a:t>
            </a:r>
            <a:r>
              <a:rPr lang="fr-FR" sz="2800" b="1" dirty="0"/>
              <a:t>36,49% des cas</a:t>
            </a:r>
          </a:p>
          <a:p>
            <a:pPr lvl="2">
              <a:buFont typeface="Wingdings" pitchFamily="2" charset="2"/>
              <a:buChar char="§"/>
            </a:pPr>
            <a:r>
              <a:rPr lang="fr-FR" sz="2800" dirty="0"/>
              <a:t> problèmes de transmissions et d’alertes </a:t>
            </a:r>
            <a:r>
              <a:rPr lang="fr-FR" sz="2800" b="1" dirty="0"/>
              <a:t>14,87% des cas </a:t>
            </a:r>
          </a:p>
          <a:p>
            <a:pPr lvl="2">
              <a:buFont typeface="Wingdings" pitchFamily="2" charset="2"/>
              <a:buChar char="§"/>
            </a:pPr>
            <a:r>
              <a:rPr lang="fr-FR" sz="2800" dirty="0"/>
              <a:t> répartition des tâches </a:t>
            </a:r>
            <a:r>
              <a:rPr lang="fr-FR" sz="2800" b="1" dirty="0"/>
              <a:t>12,06% des cas</a:t>
            </a:r>
          </a:p>
          <a:p>
            <a:pPr lvl="2">
              <a:buFont typeface="Wingdings" pitchFamily="2" charset="2"/>
              <a:buChar char="§"/>
            </a:pPr>
            <a:r>
              <a:rPr lang="fr-FR" sz="2800" dirty="0"/>
              <a:t>informations écrites </a:t>
            </a:r>
            <a:r>
              <a:rPr lang="fr-FR" sz="2800" b="1" dirty="0"/>
              <a:t>11,39% des cas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0534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504</Words>
  <Application>Microsoft Macintosh PowerPoint</Application>
  <PresentationFormat>Grand écran</PresentationFormat>
  <Paragraphs>96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游ゴシック</vt:lpstr>
      <vt:lpstr>Arial</vt:lpstr>
      <vt:lpstr>Calibri</vt:lpstr>
      <vt:lpstr>Calibri Light</vt:lpstr>
      <vt:lpstr>Wingdings</vt:lpstr>
      <vt:lpstr>Thème Office</vt:lpstr>
      <vt:lpstr>  L’accréditation en équipe : un beau projet à partager tout de suite   – Vendredi 23 mars de 14h30 à 16h00 – Salle 341 et       – Samedi 24 mars de 10h30 à 12h00 – Salle Arlequin </vt:lpstr>
      <vt:lpstr>  </vt:lpstr>
      <vt:lpstr>Déclaration de liens d’intérêts  Patrick-Georges Yavordios</vt:lpstr>
      <vt:lpstr>Intérêt du travail en équipe de soins, quelle que soit sa définition et son contour selon HAS</vt:lpstr>
      <vt:lpstr>Un programme réalisé en équipe selon HAS</vt:lpstr>
      <vt:lpstr>Une dimension de travail collectif selon HAS</vt:lpstr>
      <vt:lpstr>Equipe multidisciplinaire , pluriprofessionnelle selon HAS</vt:lpstr>
      <vt:lpstr>L’accréditation des médecins et la reconnaissance de l’équipe selon HAS</vt:lpstr>
      <vt:lpstr>La HAS a analysé la base de retour d’expérience (base REX) du dispositif d’accréditation des médecins et des équipes </vt:lpstr>
      <vt:lpstr>Points-clés ,  Solutions sécurité du patient</vt:lpstr>
      <vt:lpstr>Présentation PowerPoint</vt:lpstr>
      <vt:lpstr> Point 12. EIAS</vt:lpstr>
      <vt:lpstr>Point 13 RMM</vt:lpstr>
      <vt:lpstr>Point 15,  DE PLUS, CETTE CHARTE RAPPELLE : </vt:lpstr>
      <vt:lpstr>Cartographie des risques opératoires du cabinet Branchet édition 2017 avec l’autorisation du CB</vt:lpstr>
      <vt:lpstr>Cartographie des risques opératoires du cabinet Branchet édition 2017 avec l’autorisation du CB</vt:lpstr>
      <vt:lpstr>Conclusion: un beau projet , à partir de la RMM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Patrick-Georges Yavordios</dc:creator>
  <cp:lastModifiedBy>Patrick-Georges Yavordios</cp:lastModifiedBy>
  <cp:revision>24</cp:revision>
  <dcterms:created xsi:type="dcterms:W3CDTF">2018-02-23T13:01:59Z</dcterms:created>
  <dcterms:modified xsi:type="dcterms:W3CDTF">2018-03-23T08:39:08Z</dcterms:modified>
</cp:coreProperties>
</file>